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Antonio Light" panose="020B0604020202020204" charset="0"/>
      <p:regular r:id="rId36"/>
    </p:embeddedFont>
    <p:embeddedFont>
      <p:font typeface="Antonio Ultra-Bold" panose="020B0604020202020204" charset="0"/>
      <p:regular r:id="rId37"/>
    </p:embeddedFont>
    <p:embeddedFont>
      <p:font typeface="Montserrat Bold" panose="020B0604020202020204" charset="0"/>
      <p:regular r:id="rId38"/>
    </p:embeddedFont>
    <p:embeddedFont>
      <p:font typeface="Montserrat Medium" panose="020F0502020204030204" pitchFamily="2" charset="0"/>
      <p:regular r:id="rId39"/>
    </p:embeddedFont>
    <p:embeddedFont>
      <p:font typeface="Raleway" panose="020F0502020204030204" pitchFamily="2" charset="0"/>
      <p:regular r:id="rId40"/>
    </p:embeddedFont>
    <p:embeddedFont>
      <p:font typeface="Raleway Bold" panose="020B0604020202020204" charset="0"/>
      <p:regular r:id="rId41"/>
    </p:embeddedFont>
    <p:embeddedFont>
      <p:font typeface="Raleway Light" panose="020F0502020204030204" pitchFamily="2" charset="0"/>
      <p:regular r:id="rId42"/>
    </p:embeddedFont>
    <p:embeddedFont>
      <p:font typeface="Raleway Medium" panose="020F0502020204030204" pitchFamily="2" charset="0"/>
      <p:regular r:id="rId43"/>
    </p:embeddedFont>
    <p:embeddedFont>
      <p:font typeface="Raleway Ultra-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63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3" name="Group 3"/>
          <p:cNvGrpSpPr/>
          <p:nvPr/>
        </p:nvGrpSpPr>
        <p:grpSpPr>
          <a:xfrm>
            <a:off x="16030363" y="896714"/>
            <a:ext cx="2680687" cy="897724"/>
            <a:chOff x="0" y="0"/>
            <a:chExt cx="706025" cy="236438"/>
          </a:xfrm>
        </p:grpSpPr>
        <p:sp>
          <p:nvSpPr>
            <p:cNvPr id="4" name="Freeform 4"/>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5" name="TextBox 5"/>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317" t="5104" r="11187" b="5341"/>
          <a:stretch>
            <a:fillRect/>
          </a:stretch>
        </p:blipFill>
        <p:spPr>
          <a:xfrm>
            <a:off x="9595439" y="3610615"/>
            <a:ext cx="8119698" cy="4628842"/>
          </a:xfrm>
          <a:prstGeom prst="rect">
            <a:avLst/>
          </a:prstGeom>
        </p:spPr>
      </p:pic>
      <p:sp>
        <p:nvSpPr>
          <p:cNvPr id="7" name="Freeform 7"/>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7">
              <a:alphaModFix amt="20999"/>
            </a:blip>
            <a:stretch>
              <a:fillRect/>
            </a:stretch>
          </a:blipFill>
        </p:spPr>
        <p:txBody>
          <a:bodyPr/>
          <a:lstStyle/>
          <a:p>
            <a:endParaRPr lang="en-US"/>
          </a:p>
        </p:txBody>
      </p:sp>
      <p:sp>
        <p:nvSpPr>
          <p:cNvPr id="8" name="TextBox 8"/>
          <p:cNvSpPr txBox="1"/>
          <p:nvPr/>
        </p:nvSpPr>
        <p:spPr>
          <a:xfrm>
            <a:off x="1738544" y="5916704"/>
            <a:ext cx="6889829" cy="1294141"/>
          </a:xfrm>
          <a:prstGeom prst="rect">
            <a:avLst/>
          </a:prstGeom>
        </p:spPr>
        <p:txBody>
          <a:bodyPr lIns="0" tIns="0" rIns="0" bIns="0" rtlCol="0" anchor="t">
            <a:spAutoFit/>
          </a:bodyPr>
          <a:lstStyle/>
          <a:p>
            <a:pPr algn="ctr">
              <a:lnSpc>
                <a:spcPts val="5176"/>
              </a:lnSpc>
              <a:spcBef>
                <a:spcPct val="0"/>
              </a:spcBef>
            </a:pPr>
            <a:r>
              <a:rPr lang="en-US" sz="4462" spc="254">
                <a:solidFill>
                  <a:srgbClr val="FFFFFF"/>
                </a:solidFill>
                <a:latin typeface="Antonio Light"/>
                <a:ea typeface="Antonio Light"/>
                <a:cs typeface="Antonio Light"/>
                <a:sym typeface="Antonio Light"/>
              </a:rPr>
              <a:t>REAL-TIME MULTI-PERSON POSE ESTIMATION BASED ON MMPOSE</a:t>
            </a:r>
          </a:p>
        </p:txBody>
      </p:sp>
      <p:sp>
        <p:nvSpPr>
          <p:cNvPr id="9" name="TextBox 9"/>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01/34</a:t>
            </a:r>
          </a:p>
        </p:txBody>
      </p:sp>
      <p:sp>
        <p:nvSpPr>
          <p:cNvPr id="10" name="TextBox 10"/>
          <p:cNvSpPr txBox="1"/>
          <p:nvPr/>
        </p:nvSpPr>
        <p:spPr>
          <a:xfrm>
            <a:off x="1371600" y="4006586"/>
            <a:ext cx="7356171" cy="1991866"/>
          </a:xfrm>
          <a:prstGeom prst="rect">
            <a:avLst/>
          </a:prstGeom>
        </p:spPr>
        <p:txBody>
          <a:bodyPr wrap="square" lIns="0" tIns="0" rIns="0" bIns="0" rtlCol="0" anchor="t">
            <a:spAutoFit/>
          </a:bodyPr>
          <a:lstStyle/>
          <a:p>
            <a:pPr algn="ctr">
              <a:lnSpc>
                <a:spcPts val="16285"/>
              </a:lnSpc>
            </a:pPr>
            <a:r>
              <a:rPr lang="en-US" sz="11632" b="1" dirty="0">
                <a:solidFill>
                  <a:srgbClr val="FFFFFF"/>
                </a:solidFill>
                <a:latin typeface="Raleway Bold"/>
                <a:ea typeface="Raleway Bold"/>
                <a:cs typeface="Raleway Bold"/>
                <a:sym typeface="Raleway Bold"/>
              </a:rPr>
              <a:t>RTMPOSE</a:t>
            </a:r>
          </a:p>
        </p:txBody>
      </p:sp>
      <p:sp>
        <p:nvSpPr>
          <p:cNvPr id="11" name="TextBox 11"/>
          <p:cNvSpPr txBox="1"/>
          <p:nvPr/>
        </p:nvSpPr>
        <p:spPr>
          <a:xfrm>
            <a:off x="7671421" y="1227994"/>
            <a:ext cx="2845737" cy="1565760"/>
          </a:xfrm>
          <a:prstGeom prst="rect">
            <a:avLst/>
          </a:prstGeom>
        </p:spPr>
        <p:txBody>
          <a:bodyPr lIns="0" tIns="0" rIns="0" bIns="0" rtlCol="0" anchor="t">
            <a:spAutoFit/>
          </a:bodyPr>
          <a:lstStyle/>
          <a:p>
            <a:pPr algn="just">
              <a:lnSpc>
                <a:spcPts val="12249"/>
              </a:lnSpc>
              <a:spcBef>
                <a:spcPct val="0"/>
              </a:spcBef>
            </a:pPr>
            <a:r>
              <a:rPr lang="en-US" sz="10559" b="1">
                <a:solidFill>
                  <a:srgbClr val="FFFFFF"/>
                </a:solidFill>
                <a:latin typeface="Antonio Ultra-Bold"/>
                <a:ea typeface="Antonio Ultra-Bold"/>
                <a:cs typeface="Antonio Ultra-Bold"/>
                <a:sym typeface="Antonio Ultra-Bold"/>
              </a:rPr>
              <a:t>LAB 3</a:t>
            </a:r>
          </a:p>
        </p:txBody>
      </p:sp>
      <p:sp>
        <p:nvSpPr>
          <p:cNvPr id="12" name="TextBox 12"/>
          <p:cNvSpPr txBox="1"/>
          <p:nvPr/>
        </p:nvSpPr>
        <p:spPr>
          <a:xfrm>
            <a:off x="8165411" y="2812804"/>
            <a:ext cx="1430028" cy="345567"/>
          </a:xfrm>
          <a:prstGeom prst="rect">
            <a:avLst/>
          </a:prstGeom>
        </p:spPr>
        <p:txBody>
          <a:bodyPr lIns="0" tIns="0" rIns="0" bIns="0" rtlCol="0" anchor="t">
            <a:spAutoFit/>
          </a:bodyPr>
          <a:lstStyle/>
          <a:p>
            <a:pPr algn="l">
              <a:lnSpc>
                <a:spcPts val="2783"/>
              </a:lnSpc>
              <a:spcBef>
                <a:spcPct val="0"/>
              </a:spcBef>
            </a:pPr>
            <a:r>
              <a:rPr lang="en-US" sz="2400" b="1">
                <a:solidFill>
                  <a:srgbClr val="FFFFFF"/>
                </a:solidFill>
                <a:latin typeface="Montserrat Bold"/>
                <a:ea typeface="Montserrat Bold"/>
                <a:cs typeface="Montserrat Bold"/>
                <a:sym typeface="Montserrat Bold"/>
              </a:rPr>
              <a:t>NHÓM 12</a:t>
            </a:r>
          </a:p>
        </p:txBody>
      </p:sp>
    </p:spTree>
  </p:cSld>
  <p:clrMapOvr>
    <a:masterClrMapping/>
  </p:clrMapOvr>
  <p:timing>
    <p:tnLst>
      <p:par>
        <p:cTn id="1" dur="indefinite" restart="never" nodeType="tmRoot">
          <p:childTnLst>
            <p:video>
              <p:cMediaNode vol="0">
                <p:cTn id="2" fill="hold" display="0">
                  <p:stCondLst>
                    <p:cond delay="indefinite"/>
                  </p:stCondLst>
                </p:cTn>
                <p:tgtEl>
                  <p:spTgt spid="6"/>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a:off x="669909" y="491285"/>
            <a:ext cx="717581" cy="844471"/>
          </a:xfrm>
          <a:custGeom>
            <a:avLst/>
            <a:gdLst/>
            <a:ahLst/>
            <a:cxnLst/>
            <a:rect l="l" t="t" r="r" b="b"/>
            <a:pathLst>
              <a:path w="717581" h="844471">
                <a:moveTo>
                  <a:pt x="0" y="0"/>
                </a:moveTo>
                <a:lnTo>
                  <a:pt x="717582" y="0"/>
                </a:lnTo>
                <a:lnTo>
                  <a:pt x="717582" y="844471"/>
                </a:lnTo>
                <a:lnTo>
                  <a:pt x="0" y="8444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16030363" y="896714"/>
            <a:ext cx="2680687" cy="897724"/>
            <a:chOff x="0" y="0"/>
            <a:chExt cx="706025" cy="236438"/>
          </a:xfrm>
        </p:grpSpPr>
        <p:sp>
          <p:nvSpPr>
            <p:cNvPr id="6" name="Freeform 6"/>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7" name="TextBox 7"/>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8" name="Group 8"/>
          <p:cNvGrpSpPr/>
          <p:nvPr/>
        </p:nvGrpSpPr>
        <p:grpSpPr>
          <a:xfrm>
            <a:off x="15265414" y="3604841"/>
            <a:ext cx="8923409" cy="3482573"/>
            <a:chOff x="0" y="0"/>
            <a:chExt cx="2350198" cy="917221"/>
          </a:xfrm>
        </p:grpSpPr>
        <p:sp>
          <p:nvSpPr>
            <p:cNvPr id="9" name="Freeform 9"/>
            <p:cNvSpPr/>
            <p:nvPr/>
          </p:nvSpPr>
          <p:spPr>
            <a:xfrm>
              <a:off x="0" y="0"/>
              <a:ext cx="2350198" cy="917221"/>
            </a:xfrm>
            <a:custGeom>
              <a:avLst/>
              <a:gdLst/>
              <a:ahLst/>
              <a:cxnLst/>
              <a:rect l="l" t="t" r="r" b="b"/>
              <a:pathLst>
                <a:path w="2350198" h="917221">
                  <a:moveTo>
                    <a:pt x="0" y="0"/>
                  </a:moveTo>
                  <a:lnTo>
                    <a:pt x="2350198" y="0"/>
                  </a:lnTo>
                  <a:lnTo>
                    <a:pt x="2350198" y="917221"/>
                  </a:lnTo>
                  <a:lnTo>
                    <a:pt x="0" y="917221"/>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0" name="TextBox 10"/>
            <p:cNvSpPr txBox="1"/>
            <p:nvPr/>
          </p:nvSpPr>
          <p:spPr>
            <a:xfrm>
              <a:off x="0" y="-19050"/>
              <a:ext cx="2350198" cy="936271"/>
            </a:xfrm>
            <a:prstGeom prst="rect">
              <a:avLst/>
            </a:prstGeom>
          </p:spPr>
          <p:txBody>
            <a:bodyPr lIns="50800" tIns="50800" rIns="50800" bIns="50800" rtlCol="0" anchor="ctr"/>
            <a:lstStyle/>
            <a:p>
              <a:pPr algn="ctr">
                <a:lnSpc>
                  <a:spcPts val="2783"/>
                </a:lnSpc>
              </a:pPr>
              <a:endParaRPr/>
            </a:p>
          </p:txBody>
        </p:sp>
      </p:grpSp>
      <p:grpSp>
        <p:nvGrpSpPr>
          <p:cNvPr id="11" name="Group 11"/>
          <p:cNvGrpSpPr>
            <a:grpSpLocks noChangeAspect="1"/>
          </p:cNvGrpSpPr>
          <p:nvPr/>
        </p:nvGrpSpPr>
        <p:grpSpPr>
          <a:xfrm>
            <a:off x="12611788" y="2628419"/>
            <a:ext cx="5030161" cy="5030161"/>
            <a:chOff x="0" y="0"/>
            <a:chExt cx="14840029" cy="14840029"/>
          </a:xfrm>
        </p:grpSpPr>
        <p:sp>
          <p:nvSpPr>
            <p:cNvPr id="12" name="Freeform 12"/>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3" name="Freeform 13"/>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US"/>
            </a:p>
          </p:txBody>
        </p:sp>
        <p:sp>
          <p:nvSpPr>
            <p:cNvPr id="14" name="Freeform 14"/>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7"/>
              <a:stretch>
                <a:fillRect l="223" t="-25046" r="223" b="-25046"/>
              </a:stretch>
            </a:blipFill>
          </p:spPr>
          <p:txBody>
            <a:bodyPr/>
            <a:lstStyle/>
            <a:p>
              <a:endParaRPr lang="en-US"/>
            </a:p>
          </p:txBody>
        </p:sp>
      </p:grpSp>
      <p:grpSp>
        <p:nvGrpSpPr>
          <p:cNvPr id="15" name="Group 15"/>
          <p:cNvGrpSpPr/>
          <p:nvPr/>
        </p:nvGrpSpPr>
        <p:grpSpPr>
          <a:xfrm>
            <a:off x="12706251" y="6161550"/>
            <a:ext cx="1851727" cy="185172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8" name="Group 18"/>
          <p:cNvGrpSpPr/>
          <p:nvPr/>
        </p:nvGrpSpPr>
        <p:grpSpPr>
          <a:xfrm>
            <a:off x="15553532" y="2478431"/>
            <a:ext cx="1431892" cy="143189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21" name="Group 21"/>
          <p:cNvGrpSpPr/>
          <p:nvPr/>
        </p:nvGrpSpPr>
        <p:grpSpPr>
          <a:xfrm>
            <a:off x="1144394" y="3194377"/>
            <a:ext cx="1217541" cy="121754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4" name="TextBox 2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10/34</a:t>
            </a:r>
          </a:p>
        </p:txBody>
      </p:sp>
      <p:sp>
        <p:nvSpPr>
          <p:cNvPr id="25" name="TextBox 25"/>
          <p:cNvSpPr txBox="1"/>
          <p:nvPr/>
        </p:nvSpPr>
        <p:spPr>
          <a:xfrm>
            <a:off x="2991631" y="3524885"/>
            <a:ext cx="7777558" cy="3265805"/>
          </a:xfrm>
          <a:prstGeom prst="rect">
            <a:avLst/>
          </a:prstGeom>
        </p:spPr>
        <p:txBody>
          <a:bodyPr lIns="0" tIns="0" rIns="0" bIns="0" rtlCol="0" anchor="t">
            <a:spAutoFit/>
          </a:bodyPr>
          <a:lstStyle/>
          <a:p>
            <a:pPr algn="ctr">
              <a:lnSpc>
                <a:spcPts val="12760"/>
              </a:lnSpc>
              <a:spcBef>
                <a:spcPct val="0"/>
              </a:spcBef>
            </a:pPr>
            <a:r>
              <a:rPr lang="en-US" sz="11000" b="1">
                <a:solidFill>
                  <a:srgbClr val="FFFFFF"/>
                </a:solidFill>
                <a:latin typeface="Raleway Bold"/>
                <a:ea typeface="Raleway Bold"/>
                <a:cs typeface="Raleway Bold"/>
                <a:sym typeface="Raleway Bold"/>
              </a:rPr>
              <a:t>MÔ HÌNH LÝ THUYẾT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504067" y="2358141"/>
            <a:ext cx="1148007" cy="114800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6111293" y="7179103"/>
            <a:ext cx="1148007" cy="11480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16030363" y="896714"/>
            <a:ext cx="2680687" cy="897724"/>
            <a:chOff x="0" y="0"/>
            <a:chExt cx="706025" cy="236438"/>
          </a:xfrm>
        </p:grpSpPr>
        <p:sp>
          <p:nvSpPr>
            <p:cNvPr id="11" name="Freeform 11"/>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a:off x="918641" y="3126949"/>
            <a:ext cx="8225359" cy="4434415"/>
            <a:chOff x="0" y="0"/>
            <a:chExt cx="3001964" cy="1618404"/>
          </a:xfrm>
        </p:grpSpPr>
        <p:sp>
          <p:nvSpPr>
            <p:cNvPr id="14" name="Freeform 14"/>
            <p:cNvSpPr/>
            <p:nvPr/>
          </p:nvSpPr>
          <p:spPr>
            <a:xfrm>
              <a:off x="0" y="0"/>
              <a:ext cx="3001964" cy="1618404"/>
            </a:xfrm>
            <a:custGeom>
              <a:avLst/>
              <a:gdLst/>
              <a:ahLst/>
              <a:cxnLst/>
              <a:rect l="l" t="t" r="r" b="b"/>
              <a:pathLst>
                <a:path w="3001964" h="1618404">
                  <a:moveTo>
                    <a:pt x="21648" y="0"/>
                  </a:moveTo>
                  <a:lnTo>
                    <a:pt x="2980316" y="0"/>
                  </a:lnTo>
                  <a:cubicBezTo>
                    <a:pt x="2992272" y="0"/>
                    <a:pt x="3001964" y="9692"/>
                    <a:pt x="3001964" y="21648"/>
                  </a:cubicBezTo>
                  <a:lnTo>
                    <a:pt x="3001964" y="1596756"/>
                  </a:lnTo>
                  <a:cubicBezTo>
                    <a:pt x="3001964" y="1608712"/>
                    <a:pt x="2992272" y="1618404"/>
                    <a:pt x="2980316" y="1618404"/>
                  </a:cubicBezTo>
                  <a:lnTo>
                    <a:pt x="21648" y="1618404"/>
                  </a:lnTo>
                  <a:cubicBezTo>
                    <a:pt x="9692" y="1618404"/>
                    <a:pt x="0" y="1608712"/>
                    <a:pt x="0" y="1596756"/>
                  </a:cubicBezTo>
                  <a:lnTo>
                    <a:pt x="0" y="21648"/>
                  </a:lnTo>
                  <a:cubicBezTo>
                    <a:pt x="0" y="9692"/>
                    <a:pt x="9692" y="0"/>
                    <a:pt x="21648" y="0"/>
                  </a:cubicBezTo>
                  <a:close/>
                </a:path>
              </a:pathLst>
            </a:custGeom>
            <a:blipFill>
              <a:blip r:embed="rId5"/>
              <a:stretch>
                <a:fillRect t="-661" b="-661"/>
              </a:stretch>
            </a:blipFill>
            <a:ln w="47625" cap="rnd">
              <a:solidFill>
                <a:srgbClr val="1D386D"/>
              </a:solidFill>
              <a:prstDash val="solid"/>
              <a:round/>
            </a:ln>
          </p:spPr>
          <p:txBody>
            <a:bodyPr/>
            <a:lstStyle/>
            <a:p>
              <a:endParaRPr lang="en-US"/>
            </a:p>
          </p:txBody>
        </p:sp>
      </p:grpSp>
      <p:sp>
        <p:nvSpPr>
          <p:cNvPr id="15" name="TextBox 15"/>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11/34</a:t>
            </a:r>
          </a:p>
        </p:txBody>
      </p:sp>
      <p:sp>
        <p:nvSpPr>
          <p:cNvPr id="16" name="TextBox 16"/>
          <p:cNvSpPr txBox="1"/>
          <p:nvPr/>
        </p:nvSpPr>
        <p:spPr>
          <a:xfrm>
            <a:off x="756769" y="901416"/>
            <a:ext cx="15091397" cy="966470"/>
          </a:xfrm>
          <a:prstGeom prst="rect">
            <a:avLst/>
          </a:prstGeom>
        </p:spPr>
        <p:txBody>
          <a:bodyPr lIns="0" tIns="0" rIns="0" bIns="0" rtlCol="0" anchor="t">
            <a:spAutoFit/>
          </a:bodyPr>
          <a:lstStyle/>
          <a:p>
            <a:pPr algn="ctr">
              <a:lnSpc>
                <a:spcPts val="7539"/>
              </a:lnSpc>
              <a:spcBef>
                <a:spcPct val="0"/>
              </a:spcBef>
            </a:pPr>
            <a:r>
              <a:rPr lang="en-US" sz="6499" b="1">
                <a:solidFill>
                  <a:srgbClr val="FFFFFF"/>
                </a:solidFill>
                <a:latin typeface="Raleway Bold"/>
                <a:ea typeface="Raleway Bold"/>
                <a:cs typeface="Raleway Bold"/>
                <a:sym typeface="Raleway Bold"/>
              </a:rPr>
              <a:t>Hướng tiếp cận &amp; Kiến trúc tổng quan</a:t>
            </a:r>
          </a:p>
        </p:txBody>
      </p:sp>
      <p:sp>
        <p:nvSpPr>
          <p:cNvPr id="17" name="TextBox 17"/>
          <p:cNvSpPr txBox="1"/>
          <p:nvPr/>
        </p:nvSpPr>
        <p:spPr>
          <a:xfrm>
            <a:off x="1698513" y="7762632"/>
            <a:ext cx="6406317" cy="591820"/>
          </a:xfrm>
          <a:prstGeom prst="rect">
            <a:avLst/>
          </a:prstGeom>
        </p:spPr>
        <p:txBody>
          <a:bodyPr lIns="0" tIns="0" rIns="0" bIns="0" rtlCol="0" anchor="t">
            <a:spAutoFit/>
          </a:bodyPr>
          <a:lstStyle/>
          <a:p>
            <a:pPr algn="ctr">
              <a:lnSpc>
                <a:spcPts val="4639"/>
              </a:lnSpc>
              <a:spcBef>
                <a:spcPct val="0"/>
              </a:spcBef>
            </a:pPr>
            <a:r>
              <a:rPr lang="en-US" sz="3999">
                <a:solidFill>
                  <a:srgbClr val="FFFFFF"/>
                </a:solidFill>
                <a:latin typeface="Raleway"/>
                <a:ea typeface="Raleway"/>
                <a:cs typeface="Raleway"/>
                <a:sym typeface="Raleway"/>
              </a:rPr>
              <a:t>Top-Down Approach</a:t>
            </a:r>
          </a:p>
        </p:txBody>
      </p:sp>
      <p:grpSp>
        <p:nvGrpSpPr>
          <p:cNvPr id="18" name="Group 18"/>
          <p:cNvGrpSpPr/>
          <p:nvPr/>
        </p:nvGrpSpPr>
        <p:grpSpPr>
          <a:xfrm>
            <a:off x="9383273" y="3126949"/>
            <a:ext cx="7876027" cy="4344990"/>
            <a:chOff x="0" y="0"/>
            <a:chExt cx="2933630" cy="1618404"/>
          </a:xfrm>
        </p:grpSpPr>
        <p:sp>
          <p:nvSpPr>
            <p:cNvPr id="19" name="Freeform 19"/>
            <p:cNvSpPr/>
            <p:nvPr/>
          </p:nvSpPr>
          <p:spPr>
            <a:xfrm>
              <a:off x="0" y="0"/>
              <a:ext cx="2933630" cy="1618404"/>
            </a:xfrm>
            <a:custGeom>
              <a:avLst/>
              <a:gdLst/>
              <a:ahLst/>
              <a:cxnLst/>
              <a:rect l="l" t="t" r="r" b="b"/>
              <a:pathLst>
                <a:path w="2933630" h="1618404">
                  <a:moveTo>
                    <a:pt x="22608" y="0"/>
                  </a:moveTo>
                  <a:lnTo>
                    <a:pt x="2911022" y="0"/>
                  </a:lnTo>
                  <a:cubicBezTo>
                    <a:pt x="2917018" y="0"/>
                    <a:pt x="2922768" y="2382"/>
                    <a:pt x="2927008" y="6622"/>
                  </a:cubicBezTo>
                  <a:cubicBezTo>
                    <a:pt x="2931248" y="10862"/>
                    <a:pt x="2933630" y="16612"/>
                    <a:pt x="2933630" y="22608"/>
                  </a:cubicBezTo>
                  <a:lnTo>
                    <a:pt x="2933630" y="1595796"/>
                  </a:lnTo>
                  <a:cubicBezTo>
                    <a:pt x="2933630" y="1601792"/>
                    <a:pt x="2931248" y="1607542"/>
                    <a:pt x="2927008" y="1611782"/>
                  </a:cubicBezTo>
                  <a:cubicBezTo>
                    <a:pt x="2922768" y="1616022"/>
                    <a:pt x="2917018" y="1618404"/>
                    <a:pt x="2911022" y="1618404"/>
                  </a:cubicBezTo>
                  <a:lnTo>
                    <a:pt x="22608" y="1618404"/>
                  </a:lnTo>
                  <a:cubicBezTo>
                    <a:pt x="16612" y="1618404"/>
                    <a:pt x="10862" y="1616022"/>
                    <a:pt x="6622" y="1611782"/>
                  </a:cubicBezTo>
                  <a:cubicBezTo>
                    <a:pt x="2382" y="1607542"/>
                    <a:pt x="0" y="1601792"/>
                    <a:pt x="0" y="1595796"/>
                  </a:cubicBezTo>
                  <a:lnTo>
                    <a:pt x="0" y="22608"/>
                  </a:lnTo>
                  <a:cubicBezTo>
                    <a:pt x="0" y="16612"/>
                    <a:pt x="2382" y="10862"/>
                    <a:pt x="6622" y="6622"/>
                  </a:cubicBezTo>
                  <a:cubicBezTo>
                    <a:pt x="10862" y="2382"/>
                    <a:pt x="16612" y="0"/>
                    <a:pt x="22608" y="0"/>
                  </a:cubicBezTo>
                  <a:close/>
                </a:path>
              </a:pathLst>
            </a:custGeom>
            <a:blipFill>
              <a:blip r:embed="rId6"/>
              <a:stretch>
                <a:fillRect l="-496" r="-496"/>
              </a:stretch>
            </a:blipFill>
            <a:ln w="47625" cap="rnd">
              <a:solidFill>
                <a:srgbClr val="1D386D"/>
              </a:solidFill>
              <a:prstDash val="solid"/>
              <a:round/>
            </a:ln>
          </p:spPr>
          <p:txBody>
            <a:bodyPr/>
            <a:lstStyle/>
            <a:p>
              <a:endParaRPr lang="en-US"/>
            </a:p>
          </p:txBody>
        </p:sp>
      </p:grpSp>
      <p:sp>
        <p:nvSpPr>
          <p:cNvPr id="20" name="TextBox 20"/>
          <p:cNvSpPr txBox="1"/>
          <p:nvPr/>
        </p:nvSpPr>
        <p:spPr>
          <a:xfrm>
            <a:off x="10118128" y="7762632"/>
            <a:ext cx="6406317" cy="591820"/>
          </a:xfrm>
          <a:prstGeom prst="rect">
            <a:avLst/>
          </a:prstGeom>
        </p:spPr>
        <p:txBody>
          <a:bodyPr lIns="0" tIns="0" rIns="0" bIns="0" rtlCol="0" anchor="t">
            <a:spAutoFit/>
          </a:bodyPr>
          <a:lstStyle/>
          <a:p>
            <a:pPr algn="ctr">
              <a:lnSpc>
                <a:spcPts val="4639"/>
              </a:lnSpc>
              <a:spcBef>
                <a:spcPct val="0"/>
              </a:spcBef>
            </a:pPr>
            <a:r>
              <a:rPr lang="en-US" sz="3999">
                <a:solidFill>
                  <a:srgbClr val="FFFFFF"/>
                </a:solidFill>
                <a:latin typeface="Raleway"/>
                <a:ea typeface="Raleway"/>
                <a:cs typeface="Raleway"/>
                <a:sym typeface="Raleway"/>
              </a:rPr>
              <a:t>Base-line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504067" y="2358141"/>
            <a:ext cx="1148007" cy="114800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6111293" y="7179103"/>
            <a:ext cx="1148007" cy="11480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16030363" y="896714"/>
            <a:ext cx="2680687" cy="897724"/>
            <a:chOff x="0" y="0"/>
            <a:chExt cx="706025" cy="236438"/>
          </a:xfrm>
        </p:grpSpPr>
        <p:sp>
          <p:nvSpPr>
            <p:cNvPr id="11" name="Freeform 11"/>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3" name="Freeform 13"/>
          <p:cNvSpPr/>
          <p:nvPr/>
        </p:nvSpPr>
        <p:spPr>
          <a:xfrm>
            <a:off x="0" y="2358141"/>
            <a:ext cx="18288000" cy="3520440"/>
          </a:xfrm>
          <a:custGeom>
            <a:avLst/>
            <a:gdLst/>
            <a:ahLst/>
            <a:cxnLst/>
            <a:rect l="l" t="t" r="r" b="b"/>
            <a:pathLst>
              <a:path w="18288000" h="3520440">
                <a:moveTo>
                  <a:pt x="0" y="0"/>
                </a:moveTo>
                <a:lnTo>
                  <a:pt x="18288000" y="0"/>
                </a:lnTo>
                <a:lnTo>
                  <a:pt x="18288000" y="3520440"/>
                </a:lnTo>
                <a:lnTo>
                  <a:pt x="0" y="3520440"/>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11/33</a:t>
            </a:r>
          </a:p>
        </p:txBody>
      </p:sp>
      <p:sp>
        <p:nvSpPr>
          <p:cNvPr id="15" name="TextBox 15"/>
          <p:cNvSpPr txBox="1"/>
          <p:nvPr/>
        </p:nvSpPr>
        <p:spPr>
          <a:xfrm>
            <a:off x="1686662" y="6318515"/>
            <a:ext cx="15354524" cy="1434592"/>
          </a:xfrm>
          <a:prstGeom prst="rect">
            <a:avLst/>
          </a:prstGeom>
        </p:spPr>
        <p:txBody>
          <a:bodyPr lIns="0" tIns="0" rIns="0" bIns="0" rtlCol="0" anchor="t">
            <a:spAutoFit/>
          </a:bodyPr>
          <a:lstStyle/>
          <a:p>
            <a:pPr algn="ctr">
              <a:lnSpc>
                <a:spcPts val="5684"/>
              </a:lnSpc>
              <a:spcBef>
                <a:spcPct val="0"/>
              </a:spcBef>
            </a:pPr>
            <a:r>
              <a:rPr lang="en-US" sz="4900" b="1">
                <a:solidFill>
                  <a:srgbClr val="FFFFFF"/>
                </a:solidFill>
                <a:latin typeface="Raleway Bold"/>
                <a:ea typeface="Raleway Bold"/>
                <a:cs typeface="Raleway Bold"/>
                <a:sym typeface="Raleway Bold"/>
              </a:rPr>
              <a:t>Kiến trúc tổng thể của mô hình RTMPose (The overall architecture of RTMPose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504067" y="2358141"/>
            <a:ext cx="1148007" cy="114800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6111293" y="7179103"/>
            <a:ext cx="1148007" cy="11480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16030363" y="896714"/>
            <a:ext cx="2680687" cy="897724"/>
            <a:chOff x="0" y="0"/>
            <a:chExt cx="706025" cy="236438"/>
          </a:xfrm>
        </p:grpSpPr>
        <p:sp>
          <p:nvSpPr>
            <p:cNvPr id="11" name="Freeform 11"/>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a:off x="2536313" y="2176312"/>
            <a:ext cx="13215373" cy="7432674"/>
            <a:chOff x="0" y="0"/>
            <a:chExt cx="3001964" cy="1688384"/>
          </a:xfrm>
        </p:grpSpPr>
        <p:sp>
          <p:nvSpPr>
            <p:cNvPr id="14" name="Freeform 14"/>
            <p:cNvSpPr/>
            <p:nvPr/>
          </p:nvSpPr>
          <p:spPr>
            <a:xfrm>
              <a:off x="0" y="0"/>
              <a:ext cx="3001964" cy="1688384"/>
            </a:xfrm>
            <a:custGeom>
              <a:avLst/>
              <a:gdLst/>
              <a:ahLst/>
              <a:cxnLst/>
              <a:rect l="l" t="t" r="r" b="b"/>
              <a:pathLst>
                <a:path w="3001964" h="1688384">
                  <a:moveTo>
                    <a:pt x="13474" y="0"/>
                  </a:moveTo>
                  <a:lnTo>
                    <a:pt x="2988490" y="0"/>
                  </a:lnTo>
                  <a:cubicBezTo>
                    <a:pt x="2992064" y="0"/>
                    <a:pt x="2995491" y="1420"/>
                    <a:pt x="2998018" y="3946"/>
                  </a:cubicBezTo>
                  <a:cubicBezTo>
                    <a:pt x="3000545" y="6473"/>
                    <a:pt x="3001964" y="9900"/>
                    <a:pt x="3001964" y="13474"/>
                  </a:cubicBezTo>
                  <a:lnTo>
                    <a:pt x="3001964" y="1674910"/>
                  </a:lnTo>
                  <a:cubicBezTo>
                    <a:pt x="3001964" y="1678483"/>
                    <a:pt x="3000545" y="1681911"/>
                    <a:pt x="2998018" y="1684437"/>
                  </a:cubicBezTo>
                  <a:cubicBezTo>
                    <a:pt x="2995491" y="1686964"/>
                    <a:pt x="2992064" y="1688384"/>
                    <a:pt x="2988490" y="1688384"/>
                  </a:cubicBezTo>
                  <a:lnTo>
                    <a:pt x="13474" y="1688384"/>
                  </a:lnTo>
                  <a:cubicBezTo>
                    <a:pt x="6033" y="1688384"/>
                    <a:pt x="0" y="1682351"/>
                    <a:pt x="0" y="1674910"/>
                  </a:cubicBezTo>
                  <a:lnTo>
                    <a:pt x="0" y="13474"/>
                  </a:lnTo>
                  <a:cubicBezTo>
                    <a:pt x="0" y="6033"/>
                    <a:pt x="6033" y="0"/>
                    <a:pt x="13474" y="0"/>
                  </a:cubicBezTo>
                  <a:close/>
                </a:path>
              </a:pathLst>
            </a:custGeom>
            <a:blipFill>
              <a:blip r:embed="rId5"/>
              <a:stretch>
                <a:fillRect l="-328" r="-328"/>
              </a:stretch>
            </a:blipFill>
            <a:ln w="47625" cap="rnd">
              <a:solidFill>
                <a:srgbClr val="1D386D"/>
              </a:solidFill>
              <a:prstDash val="solid"/>
              <a:round/>
            </a:ln>
          </p:spPr>
          <p:txBody>
            <a:bodyPr/>
            <a:lstStyle/>
            <a:p>
              <a:endParaRPr lang="en-US"/>
            </a:p>
          </p:txBody>
        </p:sp>
      </p:grpSp>
      <p:sp>
        <p:nvSpPr>
          <p:cNvPr id="15" name="TextBox 15"/>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12/33</a:t>
            </a:r>
          </a:p>
        </p:txBody>
      </p:sp>
      <p:sp>
        <p:nvSpPr>
          <p:cNvPr id="16" name="TextBox 16"/>
          <p:cNvSpPr txBox="1"/>
          <p:nvPr/>
        </p:nvSpPr>
        <p:spPr>
          <a:xfrm>
            <a:off x="1598301" y="856543"/>
            <a:ext cx="15091397" cy="966470"/>
          </a:xfrm>
          <a:prstGeom prst="rect">
            <a:avLst/>
          </a:prstGeom>
        </p:spPr>
        <p:txBody>
          <a:bodyPr lIns="0" tIns="0" rIns="0" bIns="0" rtlCol="0" anchor="t">
            <a:spAutoFit/>
          </a:bodyPr>
          <a:lstStyle/>
          <a:p>
            <a:pPr algn="ctr">
              <a:lnSpc>
                <a:spcPts val="7539"/>
              </a:lnSpc>
              <a:spcBef>
                <a:spcPct val="0"/>
              </a:spcBef>
            </a:pPr>
            <a:r>
              <a:rPr lang="en-US" sz="6499" b="1">
                <a:solidFill>
                  <a:srgbClr val="FFFFFF"/>
                </a:solidFill>
                <a:latin typeface="Raleway Bold"/>
                <a:ea typeface="Raleway Bold"/>
                <a:cs typeface="Raleway Bold"/>
                <a:sym typeface="Raleway Bold"/>
              </a:rPr>
              <a:t>Backbone: CSPNeXt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504067" y="2358141"/>
            <a:ext cx="1148007" cy="114800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6111293" y="7179103"/>
            <a:ext cx="1148007" cy="11480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16030363" y="896714"/>
            <a:ext cx="2680687" cy="897724"/>
            <a:chOff x="0" y="0"/>
            <a:chExt cx="706025" cy="236438"/>
          </a:xfrm>
        </p:grpSpPr>
        <p:sp>
          <p:nvSpPr>
            <p:cNvPr id="11" name="Freeform 11"/>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a:off x="8809136" y="3422701"/>
            <a:ext cx="8850943" cy="3441598"/>
            <a:chOff x="0" y="0"/>
            <a:chExt cx="2090322" cy="812800"/>
          </a:xfrm>
        </p:grpSpPr>
        <p:sp>
          <p:nvSpPr>
            <p:cNvPr id="14" name="Freeform 14"/>
            <p:cNvSpPr/>
            <p:nvPr/>
          </p:nvSpPr>
          <p:spPr>
            <a:xfrm>
              <a:off x="0" y="0"/>
              <a:ext cx="2090322" cy="812800"/>
            </a:xfrm>
            <a:custGeom>
              <a:avLst/>
              <a:gdLst/>
              <a:ahLst/>
              <a:cxnLst/>
              <a:rect l="l" t="t" r="r" b="b"/>
              <a:pathLst>
                <a:path w="2090322" h="812800">
                  <a:moveTo>
                    <a:pt x="20118" y="0"/>
                  </a:moveTo>
                  <a:lnTo>
                    <a:pt x="2070203" y="0"/>
                  </a:lnTo>
                  <a:cubicBezTo>
                    <a:pt x="2081314" y="0"/>
                    <a:pt x="2090322" y="9007"/>
                    <a:pt x="2090322" y="20118"/>
                  </a:cubicBezTo>
                  <a:lnTo>
                    <a:pt x="2090322" y="792682"/>
                  </a:lnTo>
                  <a:cubicBezTo>
                    <a:pt x="2090322" y="803793"/>
                    <a:pt x="2081314" y="812800"/>
                    <a:pt x="2070203" y="812800"/>
                  </a:cubicBezTo>
                  <a:lnTo>
                    <a:pt x="20118" y="812800"/>
                  </a:lnTo>
                  <a:cubicBezTo>
                    <a:pt x="9007" y="812800"/>
                    <a:pt x="0" y="803793"/>
                    <a:pt x="0" y="792682"/>
                  </a:cubicBezTo>
                  <a:lnTo>
                    <a:pt x="0" y="20118"/>
                  </a:lnTo>
                  <a:cubicBezTo>
                    <a:pt x="0" y="9007"/>
                    <a:pt x="9007" y="0"/>
                    <a:pt x="20118" y="0"/>
                  </a:cubicBezTo>
                  <a:close/>
                </a:path>
              </a:pathLst>
            </a:custGeom>
            <a:blipFill>
              <a:blip r:embed="rId5"/>
              <a:stretch>
                <a:fillRect t="-2399" b="-2399"/>
              </a:stretch>
            </a:blipFill>
            <a:ln w="47625" cap="rnd">
              <a:solidFill>
                <a:srgbClr val="1D386D"/>
              </a:solidFill>
              <a:prstDash val="solid"/>
              <a:round/>
            </a:ln>
          </p:spPr>
          <p:txBody>
            <a:bodyPr/>
            <a:lstStyle/>
            <a:p>
              <a:endParaRPr lang="en-US"/>
            </a:p>
          </p:txBody>
        </p:sp>
      </p:grpSp>
      <p:grpSp>
        <p:nvGrpSpPr>
          <p:cNvPr id="15" name="Group 15"/>
          <p:cNvGrpSpPr/>
          <p:nvPr/>
        </p:nvGrpSpPr>
        <p:grpSpPr>
          <a:xfrm>
            <a:off x="918641" y="2743084"/>
            <a:ext cx="6200727" cy="4800832"/>
            <a:chOff x="0" y="0"/>
            <a:chExt cx="2090322" cy="1618404"/>
          </a:xfrm>
        </p:grpSpPr>
        <p:sp>
          <p:nvSpPr>
            <p:cNvPr id="16" name="Freeform 16"/>
            <p:cNvSpPr/>
            <p:nvPr/>
          </p:nvSpPr>
          <p:spPr>
            <a:xfrm>
              <a:off x="0" y="0"/>
              <a:ext cx="2090322" cy="1618404"/>
            </a:xfrm>
            <a:custGeom>
              <a:avLst/>
              <a:gdLst/>
              <a:ahLst/>
              <a:cxnLst/>
              <a:rect l="l" t="t" r="r" b="b"/>
              <a:pathLst>
                <a:path w="2090322" h="1618404">
                  <a:moveTo>
                    <a:pt x="28717" y="0"/>
                  </a:moveTo>
                  <a:lnTo>
                    <a:pt x="2061605" y="0"/>
                  </a:lnTo>
                  <a:cubicBezTo>
                    <a:pt x="2069221" y="0"/>
                    <a:pt x="2076525" y="3025"/>
                    <a:pt x="2081911" y="8411"/>
                  </a:cubicBezTo>
                  <a:cubicBezTo>
                    <a:pt x="2087296" y="13796"/>
                    <a:pt x="2090322" y="21101"/>
                    <a:pt x="2090322" y="28717"/>
                  </a:cubicBezTo>
                  <a:lnTo>
                    <a:pt x="2090322" y="1589688"/>
                  </a:lnTo>
                  <a:cubicBezTo>
                    <a:pt x="2090322" y="1597304"/>
                    <a:pt x="2087296" y="1604608"/>
                    <a:pt x="2081911" y="1609993"/>
                  </a:cubicBezTo>
                  <a:cubicBezTo>
                    <a:pt x="2076525" y="1615379"/>
                    <a:pt x="2069221" y="1618404"/>
                    <a:pt x="2061605" y="1618404"/>
                  </a:cubicBezTo>
                  <a:lnTo>
                    <a:pt x="28717" y="1618404"/>
                  </a:lnTo>
                  <a:cubicBezTo>
                    <a:pt x="21101" y="1618404"/>
                    <a:pt x="13796" y="1615379"/>
                    <a:pt x="8411" y="1609993"/>
                  </a:cubicBezTo>
                  <a:cubicBezTo>
                    <a:pt x="3025" y="1604608"/>
                    <a:pt x="0" y="1597304"/>
                    <a:pt x="0" y="1589688"/>
                  </a:cubicBezTo>
                  <a:lnTo>
                    <a:pt x="0" y="28717"/>
                  </a:lnTo>
                  <a:cubicBezTo>
                    <a:pt x="0" y="21101"/>
                    <a:pt x="3025" y="13796"/>
                    <a:pt x="8411" y="8411"/>
                  </a:cubicBezTo>
                  <a:cubicBezTo>
                    <a:pt x="13796" y="3025"/>
                    <a:pt x="21101" y="0"/>
                    <a:pt x="28717" y="0"/>
                  </a:cubicBezTo>
                  <a:close/>
                </a:path>
              </a:pathLst>
            </a:custGeom>
            <a:blipFill>
              <a:blip r:embed="rId6"/>
              <a:stretch>
                <a:fillRect l="-509" r="-509"/>
              </a:stretch>
            </a:blipFill>
            <a:ln w="47625" cap="rnd">
              <a:solidFill>
                <a:srgbClr val="1D386D"/>
              </a:solidFill>
              <a:prstDash val="solid"/>
              <a:round/>
            </a:ln>
          </p:spPr>
          <p:txBody>
            <a:bodyPr/>
            <a:lstStyle/>
            <a:p>
              <a:endParaRPr lang="en-US"/>
            </a:p>
          </p:txBody>
        </p:sp>
      </p:grpSp>
      <p:sp>
        <p:nvSpPr>
          <p:cNvPr id="17" name="TextBox 17"/>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13/33</a:t>
            </a:r>
          </a:p>
        </p:txBody>
      </p:sp>
      <p:sp>
        <p:nvSpPr>
          <p:cNvPr id="18" name="TextBox 18"/>
          <p:cNvSpPr txBox="1"/>
          <p:nvPr/>
        </p:nvSpPr>
        <p:spPr>
          <a:xfrm>
            <a:off x="4019005" y="901416"/>
            <a:ext cx="10249990" cy="966470"/>
          </a:xfrm>
          <a:prstGeom prst="rect">
            <a:avLst/>
          </a:prstGeom>
        </p:spPr>
        <p:txBody>
          <a:bodyPr lIns="0" tIns="0" rIns="0" bIns="0" rtlCol="0" anchor="t">
            <a:spAutoFit/>
          </a:bodyPr>
          <a:lstStyle/>
          <a:p>
            <a:pPr algn="ctr">
              <a:lnSpc>
                <a:spcPts val="7539"/>
              </a:lnSpc>
              <a:spcBef>
                <a:spcPct val="0"/>
              </a:spcBef>
            </a:pPr>
            <a:r>
              <a:rPr lang="en-US" sz="6499" b="1">
                <a:solidFill>
                  <a:srgbClr val="FFFFFF"/>
                </a:solidFill>
                <a:latin typeface="Raleway Bold"/>
                <a:ea typeface="Raleway Bold"/>
                <a:cs typeface="Raleway Bold"/>
                <a:sym typeface="Raleway Bold"/>
              </a:rPr>
              <a:t>SimCC - Đổi mới cốt lõi</a:t>
            </a:r>
          </a:p>
        </p:txBody>
      </p:sp>
      <p:sp>
        <p:nvSpPr>
          <p:cNvPr id="19" name="TextBox 19"/>
          <p:cNvSpPr txBox="1"/>
          <p:nvPr/>
        </p:nvSpPr>
        <p:spPr>
          <a:xfrm>
            <a:off x="9823664" y="7735290"/>
            <a:ext cx="6406317" cy="591820"/>
          </a:xfrm>
          <a:prstGeom prst="rect">
            <a:avLst/>
          </a:prstGeom>
        </p:spPr>
        <p:txBody>
          <a:bodyPr lIns="0" tIns="0" rIns="0" bIns="0" rtlCol="0" anchor="t">
            <a:spAutoFit/>
          </a:bodyPr>
          <a:lstStyle/>
          <a:p>
            <a:pPr algn="ctr">
              <a:lnSpc>
                <a:spcPts val="4639"/>
              </a:lnSpc>
              <a:spcBef>
                <a:spcPct val="0"/>
              </a:spcBef>
            </a:pPr>
            <a:r>
              <a:rPr lang="en-US" sz="3999">
                <a:solidFill>
                  <a:srgbClr val="FFFFFF"/>
                </a:solidFill>
                <a:latin typeface="Raleway"/>
                <a:ea typeface="Raleway"/>
                <a:cs typeface="Raleway"/>
                <a:sym typeface="Raleway"/>
              </a:rPr>
              <a:t>Coordinate Classification</a:t>
            </a:r>
          </a:p>
        </p:txBody>
      </p:sp>
      <p:sp>
        <p:nvSpPr>
          <p:cNvPr id="20" name="TextBox 20"/>
          <p:cNvSpPr txBox="1"/>
          <p:nvPr/>
        </p:nvSpPr>
        <p:spPr>
          <a:xfrm>
            <a:off x="815847" y="7735290"/>
            <a:ext cx="6406317" cy="591820"/>
          </a:xfrm>
          <a:prstGeom prst="rect">
            <a:avLst/>
          </a:prstGeom>
        </p:spPr>
        <p:txBody>
          <a:bodyPr lIns="0" tIns="0" rIns="0" bIns="0" rtlCol="0" anchor="t">
            <a:spAutoFit/>
          </a:bodyPr>
          <a:lstStyle/>
          <a:p>
            <a:pPr algn="ctr">
              <a:lnSpc>
                <a:spcPts val="4639"/>
              </a:lnSpc>
              <a:spcBef>
                <a:spcPct val="0"/>
              </a:spcBef>
            </a:pPr>
            <a:r>
              <a:rPr lang="en-US" sz="3999">
                <a:solidFill>
                  <a:srgbClr val="FFFFFF"/>
                </a:solidFill>
                <a:latin typeface="Raleway"/>
                <a:ea typeface="Raleway"/>
                <a:cs typeface="Raleway"/>
                <a:sym typeface="Raleway"/>
              </a:rPr>
              <a:t>Heatmap Regression</a:t>
            </a:r>
          </a:p>
        </p:txBody>
      </p:sp>
      <p:sp>
        <p:nvSpPr>
          <p:cNvPr id="21" name="Freeform 21"/>
          <p:cNvSpPr/>
          <p:nvPr/>
        </p:nvSpPr>
        <p:spPr>
          <a:xfrm flipH="1">
            <a:off x="7361818" y="4569545"/>
            <a:ext cx="1204868" cy="1147910"/>
          </a:xfrm>
          <a:custGeom>
            <a:avLst/>
            <a:gdLst/>
            <a:ahLst/>
            <a:cxnLst/>
            <a:rect l="l" t="t" r="r" b="b"/>
            <a:pathLst>
              <a:path w="1204868" h="1147910">
                <a:moveTo>
                  <a:pt x="1204868" y="0"/>
                </a:moveTo>
                <a:lnTo>
                  <a:pt x="0" y="0"/>
                </a:lnTo>
                <a:lnTo>
                  <a:pt x="0" y="1147910"/>
                </a:lnTo>
                <a:lnTo>
                  <a:pt x="1204868" y="1147910"/>
                </a:lnTo>
                <a:lnTo>
                  <a:pt x="120486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504067" y="2358141"/>
            <a:ext cx="1148007" cy="114800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6111293" y="7179103"/>
            <a:ext cx="1148007" cy="11480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16030363" y="896714"/>
            <a:ext cx="2680687" cy="897724"/>
            <a:chOff x="0" y="0"/>
            <a:chExt cx="706025" cy="236438"/>
          </a:xfrm>
        </p:grpSpPr>
        <p:sp>
          <p:nvSpPr>
            <p:cNvPr id="11" name="Freeform 11"/>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a:off x="743460" y="4002774"/>
            <a:ext cx="6551090" cy="3654220"/>
            <a:chOff x="0" y="0"/>
            <a:chExt cx="1457144" cy="812800"/>
          </a:xfrm>
        </p:grpSpPr>
        <p:sp>
          <p:nvSpPr>
            <p:cNvPr id="14" name="Freeform 14"/>
            <p:cNvSpPr/>
            <p:nvPr/>
          </p:nvSpPr>
          <p:spPr>
            <a:xfrm>
              <a:off x="0" y="0"/>
              <a:ext cx="1457144" cy="812800"/>
            </a:xfrm>
            <a:custGeom>
              <a:avLst/>
              <a:gdLst/>
              <a:ahLst/>
              <a:cxnLst/>
              <a:rect l="l" t="t" r="r" b="b"/>
              <a:pathLst>
                <a:path w="1457144" h="812800">
                  <a:moveTo>
                    <a:pt x="27181" y="0"/>
                  </a:moveTo>
                  <a:lnTo>
                    <a:pt x="1429964" y="0"/>
                  </a:lnTo>
                  <a:cubicBezTo>
                    <a:pt x="1437172" y="0"/>
                    <a:pt x="1444086" y="2864"/>
                    <a:pt x="1449183" y="7961"/>
                  </a:cubicBezTo>
                  <a:cubicBezTo>
                    <a:pt x="1454281" y="13058"/>
                    <a:pt x="1457144" y="19972"/>
                    <a:pt x="1457144" y="27181"/>
                  </a:cubicBezTo>
                  <a:lnTo>
                    <a:pt x="1457144" y="785619"/>
                  </a:lnTo>
                  <a:cubicBezTo>
                    <a:pt x="1457144" y="800631"/>
                    <a:pt x="1444975" y="812800"/>
                    <a:pt x="1429964" y="812800"/>
                  </a:cubicBezTo>
                  <a:lnTo>
                    <a:pt x="27181" y="812800"/>
                  </a:lnTo>
                  <a:cubicBezTo>
                    <a:pt x="12169" y="812800"/>
                    <a:pt x="0" y="800631"/>
                    <a:pt x="0" y="785619"/>
                  </a:cubicBezTo>
                  <a:lnTo>
                    <a:pt x="0" y="27181"/>
                  </a:lnTo>
                  <a:cubicBezTo>
                    <a:pt x="0" y="12169"/>
                    <a:pt x="12169" y="0"/>
                    <a:pt x="27181" y="0"/>
                  </a:cubicBezTo>
                  <a:close/>
                </a:path>
              </a:pathLst>
            </a:custGeom>
            <a:blipFill>
              <a:blip r:embed="rId5"/>
              <a:stretch>
                <a:fillRect t="-84" b="-84"/>
              </a:stretch>
            </a:blipFill>
            <a:ln w="47625" cap="rnd">
              <a:solidFill>
                <a:srgbClr val="1D386D"/>
              </a:solidFill>
              <a:prstDash val="solid"/>
              <a:round/>
            </a:ln>
          </p:spPr>
          <p:txBody>
            <a:bodyPr/>
            <a:lstStyle/>
            <a:p>
              <a:endParaRPr lang="en-US"/>
            </a:p>
          </p:txBody>
        </p:sp>
      </p:grpSp>
      <p:sp>
        <p:nvSpPr>
          <p:cNvPr id="15" name="TextBox 15"/>
          <p:cNvSpPr txBox="1"/>
          <p:nvPr/>
        </p:nvSpPr>
        <p:spPr>
          <a:xfrm>
            <a:off x="16630080" y="1189894"/>
            <a:ext cx="822214" cy="573692"/>
          </a:xfrm>
          <a:prstGeom prst="rect">
            <a:avLst/>
          </a:prstGeom>
        </p:spPr>
        <p:txBody>
          <a:bodyPr lIns="0" tIns="0" rIns="0" bIns="0" rtlCol="0" anchor="t">
            <a:spAutoFit/>
          </a:bodyPr>
          <a:lstStyle/>
          <a:p>
            <a:pPr algn="l">
              <a:lnSpc>
                <a:spcPts val="2227"/>
              </a:lnSpc>
            </a:pPr>
            <a:r>
              <a:rPr lang="en-US" sz="1920" b="1" spc="199">
                <a:solidFill>
                  <a:srgbClr val="FFFFFF"/>
                </a:solidFill>
                <a:latin typeface="Montserrat Medium"/>
                <a:ea typeface="Montserrat Medium"/>
                <a:cs typeface="Montserrat Medium"/>
                <a:sym typeface="Montserrat Medium"/>
              </a:rPr>
              <a:t>14/33</a:t>
            </a:r>
          </a:p>
          <a:p>
            <a:pPr algn="l">
              <a:lnSpc>
                <a:spcPts val="2227"/>
              </a:lnSpc>
              <a:spcBef>
                <a:spcPct val="0"/>
              </a:spcBef>
            </a:pPr>
            <a:endParaRPr lang="en-US" sz="1920" b="1" spc="199">
              <a:solidFill>
                <a:srgbClr val="FFFFFF"/>
              </a:solidFill>
              <a:latin typeface="Montserrat Medium"/>
              <a:ea typeface="Montserrat Medium"/>
              <a:cs typeface="Montserrat Medium"/>
              <a:sym typeface="Montserrat Medium"/>
            </a:endParaRPr>
          </a:p>
        </p:txBody>
      </p:sp>
      <p:sp>
        <p:nvSpPr>
          <p:cNvPr id="16" name="TextBox 16"/>
          <p:cNvSpPr txBox="1"/>
          <p:nvPr/>
        </p:nvSpPr>
        <p:spPr>
          <a:xfrm>
            <a:off x="4019005" y="901416"/>
            <a:ext cx="10249990" cy="966470"/>
          </a:xfrm>
          <a:prstGeom prst="rect">
            <a:avLst/>
          </a:prstGeom>
        </p:spPr>
        <p:txBody>
          <a:bodyPr lIns="0" tIns="0" rIns="0" bIns="0" rtlCol="0" anchor="t">
            <a:spAutoFit/>
          </a:bodyPr>
          <a:lstStyle/>
          <a:p>
            <a:pPr algn="ctr">
              <a:lnSpc>
                <a:spcPts val="7539"/>
              </a:lnSpc>
              <a:spcBef>
                <a:spcPct val="0"/>
              </a:spcBef>
            </a:pPr>
            <a:r>
              <a:rPr lang="en-US" sz="6499" b="1">
                <a:solidFill>
                  <a:srgbClr val="FFFFFF"/>
                </a:solidFill>
                <a:latin typeface="Raleway Bold"/>
                <a:ea typeface="Raleway Bold"/>
                <a:cs typeface="Raleway Bold"/>
                <a:sym typeface="Raleway Bold"/>
              </a:rPr>
              <a:t>Chiến lược huấn luyện</a:t>
            </a:r>
          </a:p>
        </p:txBody>
      </p:sp>
      <p:grpSp>
        <p:nvGrpSpPr>
          <p:cNvPr id="17" name="Group 17"/>
          <p:cNvGrpSpPr/>
          <p:nvPr/>
        </p:nvGrpSpPr>
        <p:grpSpPr>
          <a:xfrm>
            <a:off x="8532992" y="2260864"/>
            <a:ext cx="11265740" cy="2323558"/>
            <a:chOff x="0" y="0"/>
            <a:chExt cx="3593149" cy="741087"/>
          </a:xfrm>
        </p:grpSpPr>
        <p:sp>
          <p:nvSpPr>
            <p:cNvPr id="18" name="Freeform 18"/>
            <p:cNvSpPr/>
            <p:nvPr/>
          </p:nvSpPr>
          <p:spPr>
            <a:xfrm>
              <a:off x="0" y="0"/>
              <a:ext cx="3593149" cy="741087"/>
            </a:xfrm>
            <a:custGeom>
              <a:avLst/>
              <a:gdLst/>
              <a:ahLst/>
              <a:cxnLst/>
              <a:rect l="l" t="t" r="r" b="b"/>
              <a:pathLst>
                <a:path w="3593149" h="741087">
                  <a:moveTo>
                    <a:pt x="0" y="0"/>
                  </a:moveTo>
                  <a:lnTo>
                    <a:pt x="3593149" y="0"/>
                  </a:lnTo>
                  <a:lnTo>
                    <a:pt x="3593149" y="741087"/>
                  </a:lnTo>
                  <a:lnTo>
                    <a:pt x="0" y="741087"/>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9" name="TextBox 19"/>
            <p:cNvSpPr txBox="1"/>
            <p:nvPr/>
          </p:nvSpPr>
          <p:spPr>
            <a:xfrm>
              <a:off x="0" y="0"/>
              <a:ext cx="3593149" cy="741087"/>
            </a:xfrm>
            <a:prstGeom prst="rect">
              <a:avLst/>
            </a:prstGeom>
          </p:spPr>
          <p:txBody>
            <a:bodyPr lIns="50800" tIns="50800" rIns="50800" bIns="50800" rtlCol="0" anchor="ctr"/>
            <a:lstStyle/>
            <a:p>
              <a:pPr algn="ctr">
                <a:lnSpc>
                  <a:spcPts val="2783"/>
                </a:lnSpc>
              </a:pPr>
              <a:endParaRPr/>
            </a:p>
          </p:txBody>
        </p:sp>
      </p:grpSp>
      <p:grpSp>
        <p:nvGrpSpPr>
          <p:cNvPr id="20" name="Group 20"/>
          <p:cNvGrpSpPr/>
          <p:nvPr/>
        </p:nvGrpSpPr>
        <p:grpSpPr>
          <a:xfrm>
            <a:off x="7534588" y="2260864"/>
            <a:ext cx="1996808" cy="2323558"/>
            <a:chOff x="0" y="0"/>
            <a:chExt cx="698500" cy="812800"/>
          </a:xfrm>
        </p:grpSpPr>
        <p:sp>
          <p:nvSpPr>
            <p:cNvPr id="21" name="Freeform 2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a:ln w="38100" cap="sq">
              <a:solidFill>
                <a:srgbClr val="1D386D"/>
              </a:solidFill>
              <a:prstDash val="solid"/>
              <a:miter/>
            </a:ln>
          </p:spPr>
          <p:txBody>
            <a:bodyPr/>
            <a:lstStyle/>
            <a:p>
              <a:endParaRPr lang="en-US"/>
            </a:p>
          </p:txBody>
        </p:sp>
        <p:sp>
          <p:nvSpPr>
            <p:cNvPr id="22" name="TextBox 22"/>
            <p:cNvSpPr txBox="1"/>
            <p:nvPr/>
          </p:nvSpPr>
          <p:spPr>
            <a:xfrm>
              <a:off x="0" y="139700"/>
              <a:ext cx="698500" cy="533400"/>
            </a:xfrm>
            <a:prstGeom prst="rect">
              <a:avLst/>
            </a:prstGeom>
          </p:spPr>
          <p:txBody>
            <a:bodyPr lIns="50800" tIns="50800" rIns="50800" bIns="50800" rtlCol="0" anchor="ctr"/>
            <a:lstStyle/>
            <a:p>
              <a:pPr algn="ctr">
                <a:lnSpc>
                  <a:spcPts val="3363"/>
                </a:lnSpc>
              </a:pPr>
              <a:r>
                <a:rPr lang="en-US" sz="2899" b="1">
                  <a:solidFill>
                    <a:srgbClr val="FFFFFF"/>
                  </a:solidFill>
                  <a:latin typeface="Raleway Medium"/>
                  <a:ea typeface="Raleway Medium"/>
                  <a:cs typeface="Raleway Medium"/>
                  <a:sym typeface="Raleway Medium"/>
                </a:rPr>
                <a:t>Pre-training</a:t>
              </a:r>
            </a:p>
          </p:txBody>
        </p:sp>
      </p:grpSp>
      <p:grpSp>
        <p:nvGrpSpPr>
          <p:cNvPr id="23" name="Group 23"/>
          <p:cNvGrpSpPr/>
          <p:nvPr/>
        </p:nvGrpSpPr>
        <p:grpSpPr>
          <a:xfrm>
            <a:off x="8532992" y="4679612"/>
            <a:ext cx="11265740" cy="2323558"/>
            <a:chOff x="0" y="0"/>
            <a:chExt cx="3593149" cy="741087"/>
          </a:xfrm>
        </p:grpSpPr>
        <p:sp>
          <p:nvSpPr>
            <p:cNvPr id="24" name="Freeform 24"/>
            <p:cNvSpPr/>
            <p:nvPr/>
          </p:nvSpPr>
          <p:spPr>
            <a:xfrm>
              <a:off x="0" y="0"/>
              <a:ext cx="3593149" cy="741087"/>
            </a:xfrm>
            <a:custGeom>
              <a:avLst/>
              <a:gdLst/>
              <a:ahLst/>
              <a:cxnLst/>
              <a:rect l="l" t="t" r="r" b="b"/>
              <a:pathLst>
                <a:path w="3593149" h="741087">
                  <a:moveTo>
                    <a:pt x="0" y="0"/>
                  </a:moveTo>
                  <a:lnTo>
                    <a:pt x="3593149" y="0"/>
                  </a:lnTo>
                  <a:lnTo>
                    <a:pt x="3593149" y="741087"/>
                  </a:lnTo>
                  <a:lnTo>
                    <a:pt x="0" y="741087"/>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5" name="TextBox 25"/>
            <p:cNvSpPr txBox="1"/>
            <p:nvPr/>
          </p:nvSpPr>
          <p:spPr>
            <a:xfrm>
              <a:off x="0" y="0"/>
              <a:ext cx="3593149" cy="741087"/>
            </a:xfrm>
            <a:prstGeom prst="rect">
              <a:avLst/>
            </a:prstGeom>
          </p:spPr>
          <p:txBody>
            <a:bodyPr lIns="50800" tIns="50800" rIns="50800" bIns="50800" rtlCol="0" anchor="ctr"/>
            <a:lstStyle/>
            <a:p>
              <a:pPr algn="ctr">
                <a:lnSpc>
                  <a:spcPts val="2783"/>
                </a:lnSpc>
              </a:pPr>
              <a:endParaRPr/>
            </a:p>
          </p:txBody>
        </p:sp>
      </p:grpSp>
      <p:grpSp>
        <p:nvGrpSpPr>
          <p:cNvPr id="26" name="Group 26"/>
          <p:cNvGrpSpPr/>
          <p:nvPr/>
        </p:nvGrpSpPr>
        <p:grpSpPr>
          <a:xfrm>
            <a:off x="7534588" y="4679612"/>
            <a:ext cx="1996808" cy="2323558"/>
            <a:chOff x="0" y="0"/>
            <a:chExt cx="698500" cy="812800"/>
          </a:xfrm>
        </p:grpSpPr>
        <p:sp>
          <p:nvSpPr>
            <p:cNvPr id="27" name="Freeform 2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a:ln w="38100" cap="sq">
              <a:solidFill>
                <a:srgbClr val="1D386D"/>
              </a:solidFill>
              <a:prstDash val="solid"/>
              <a:miter/>
            </a:ln>
          </p:spPr>
          <p:txBody>
            <a:bodyPr/>
            <a:lstStyle/>
            <a:p>
              <a:endParaRPr lang="en-US"/>
            </a:p>
          </p:txBody>
        </p:sp>
        <p:sp>
          <p:nvSpPr>
            <p:cNvPr id="28" name="TextBox 28"/>
            <p:cNvSpPr txBox="1"/>
            <p:nvPr/>
          </p:nvSpPr>
          <p:spPr>
            <a:xfrm>
              <a:off x="0" y="139700"/>
              <a:ext cx="698500" cy="533400"/>
            </a:xfrm>
            <a:prstGeom prst="rect">
              <a:avLst/>
            </a:prstGeom>
          </p:spPr>
          <p:txBody>
            <a:bodyPr lIns="50800" tIns="50800" rIns="50800" bIns="50800" rtlCol="0" anchor="ctr"/>
            <a:lstStyle/>
            <a:p>
              <a:pPr algn="ctr">
                <a:lnSpc>
                  <a:spcPts val="3363"/>
                </a:lnSpc>
              </a:pPr>
              <a:r>
                <a:rPr lang="en-US" sz="2899" b="1">
                  <a:solidFill>
                    <a:srgbClr val="FFFFFF"/>
                  </a:solidFill>
                  <a:latin typeface="Raleway Medium"/>
                  <a:ea typeface="Raleway Medium"/>
                  <a:cs typeface="Raleway Medium"/>
                  <a:sym typeface="Raleway Medium"/>
                </a:rPr>
                <a:t>Tối ưu hóa</a:t>
              </a:r>
            </a:p>
          </p:txBody>
        </p:sp>
      </p:grpSp>
      <p:grpSp>
        <p:nvGrpSpPr>
          <p:cNvPr id="29" name="Group 29"/>
          <p:cNvGrpSpPr/>
          <p:nvPr/>
        </p:nvGrpSpPr>
        <p:grpSpPr>
          <a:xfrm>
            <a:off x="8532992" y="7098420"/>
            <a:ext cx="11265740" cy="2323558"/>
            <a:chOff x="0" y="0"/>
            <a:chExt cx="3593149" cy="741087"/>
          </a:xfrm>
        </p:grpSpPr>
        <p:sp>
          <p:nvSpPr>
            <p:cNvPr id="30" name="Freeform 30"/>
            <p:cNvSpPr/>
            <p:nvPr/>
          </p:nvSpPr>
          <p:spPr>
            <a:xfrm>
              <a:off x="0" y="0"/>
              <a:ext cx="3593149" cy="741087"/>
            </a:xfrm>
            <a:custGeom>
              <a:avLst/>
              <a:gdLst/>
              <a:ahLst/>
              <a:cxnLst/>
              <a:rect l="l" t="t" r="r" b="b"/>
              <a:pathLst>
                <a:path w="3593149" h="741087">
                  <a:moveTo>
                    <a:pt x="0" y="0"/>
                  </a:moveTo>
                  <a:lnTo>
                    <a:pt x="3593149" y="0"/>
                  </a:lnTo>
                  <a:lnTo>
                    <a:pt x="3593149" y="741087"/>
                  </a:lnTo>
                  <a:lnTo>
                    <a:pt x="0" y="741087"/>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31" name="TextBox 31"/>
            <p:cNvSpPr txBox="1"/>
            <p:nvPr/>
          </p:nvSpPr>
          <p:spPr>
            <a:xfrm>
              <a:off x="0" y="0"/>
              <a:ext cx="3593149" cy="741087"/>
            </a:xfrm>
            <a:prstGeom prst="rect">
              <a:avLst/>
            </a:prstGeom>
          </p:spPr>
          <p:txBody>
            <a:bodyPr lIns="50800" tIns="50800" rIns="50800" bIns="50800" rtlCol="0" anchor="ctr"/>
            <a:lstStyle/>
            <a:p>
              <a:pPr algn="ctr">
                <a:lnSpc>
                  <a:spcPts val="2783"/>
                </a:lnSpc>
              </a:pPr>
              <a:endParaRPr/>
            </a:p>
          </p:txBody>
        </p:sp>
      </p:grpSp>
      <p:grpSp>
        <p:nvGrpSpPr>
          <p:cNvPr id="32" name="Group 32"/>
          <p:cNvGrpSpPr/>
          <p:nvPr/>
        </p:nvGrpSpPr>
        <p:grpSpPr>
          <a:xfrm>
            <a:off x="7534588" y="7098420"/>
            <a:ext cx="1996808" cy="2366055"/>
            <a:chOff x="0" y="0"/>
            <a:chExt cx="698500" cy="827666"/>
          </a:xfrm>
        </p:grpSpPr>
        <p:sp>
          <p:nvSpPr>
            <p:cNvPr id="33" name="Freeform 33"/>
            <p:cNvSpPr/>
            <p:nvPr/>
          </p:nvSpPr>
          <p:spPr>
            <a:xfrm>
              <a:off x="0" y="0"/>
              <a:ext cx="698500" cy="827666"/>
            </a:xfrm>
            <a:custGeom>
              <a:avLst/>
              <a:gdLst/>
              <a:ahLst/>
              <a:cxnLst/>
              <a:rect l="l" t="t" r="r" b="b"/>
              <a:pathLst>
                <a:path w="698500" h="827666">
                  <a:moveTo>
                    <a:pt x="349250" y="0"/>
                  </a:moveTo>
                  <a:lnTo>
                    <a:pt x="698500" y="203200"/>
                  </a:lnTo>
                  <a:lnTo>
                    <a:pt x="698500" y="624466"/>
                  </a:lnTo>
                  <a:lnTo>
                    <a:pt x="349250" y="827666"/>
                  </a:lnTo>
                  <a:lnTo>
                    <a:pt x="0" y="624466"/>
                  </a:lnTo>
                  <a:lnTo>
                    <a:pt x="0" y="203200"/>
                  </a:lnTo>
                  <a:lnTo>
                    <a:pt x="349250" y="0"/>
                  </a:lnTo>
                  <a:close/>
                </a:path>
              </a:pathLst>
            </a:custGeom>
            <a:gradFill rotWithShape="1">
              <a:gsLst>
                <a:gs pos="0">
                  <a:srgbClr val="243F81">
                    <a:alpha val="100000"/>
                  </a:srgbClr>
                </a:gs>
                <a:gs pos="100000">
                  <a:srgbClr val="288198">
                    <a:alpha val="100000"/>
                  </a:srgbClr>
                </a:gs>
              </a:gsLst>
              <a:lin ang="0"/>
            </a:gradFill>
            <a:ln w="38100" cap="sq">
              <a:solidFill>
                <a:srgbClr val="1D386D"/>
              </a:solidFill>
              <a:prstDash val="solid"/>
              <a:miter/>
            </a:ln>
          </p:spPr>
          <p:txBody>
            <a:bodyPr/>
            <a:lstStyle/>
            <a:p>
              <a:endParaRPr lang="en-US"/>
            </a:p>
          </p:txBody>
        </p:sp>
        <p:sp>
          <p:nvSpPr>
            <p:cNvPr id="34" name="TextBox 34"/>
            <p:cNvSpPr txBox="1"/>
            <p:nvPr/>
          </p:nvSpPr>
          <p:spPr>
            <a:xfrm>
              <a:off x="0" y="139700"/>
              <a:ext cx="698500" cy="548266"/>
            </a:xfrm>
            <a:prstGeom prst="rect">
              <a:avLst/>
            </a:prstGeom>
          </p:spPr>
          <p:txBody>
            <a:bodyPr lIns="50800" tIns="50800" rIns="50800" bIns="50800" rtlCol="0" anchor="ctr"/>
            <a:lstStyle/>
            <a:p>
              <a:pPr algn="ctr">
                <a:lnSpc>
                  <a:spcPts val="3363"/>
                </a:lnSpc>
              </a:pPr>
              <a:r>
                <a:rPr lang="en-US" sz="2899" b="1">
                  <a:solidFill>
                    <a:srgbClr val="FFFFFF"/>
                  </a:solidFill>
                  <a:latin typeface="Raleway Medium"/>
                  <a:ea typeface="Raleway Medium"/>
                  <a:cs typeface="Raleway Medium"/>
                  <a:sym typeface="Raleway Medium"/>
                </a:rPr>
                <a:t>Tăng cường 2 giai đoạn</a:t>
              </a:r>
            </a:p>
          </p:txBody>
        </p:sp>
      </p:grpSp>
      <p:sp>
        <p:nvSpPr>
          <p:cNvPr id="35" name="TextBox 35"/>
          <p:cNvSpPr txBox="1"/>
          <p:nvPr/>
        </p:nvSpPr>
        <p:spPr>
          <a:xfrm>
            <a:off x="9531396" y="3013814"/>
            <a:ext cx="8023179" cy="736600"/>
          </a:xfrm>
          <a:prstGeom prst="rect">
            <a:avLst/>
          </a:prstGeom>
        </p:spPr>
        <p:txBody>
          <a:bodyPr lIns="0" tIns="0" rIns="0" bIns="0" rtlCol="0" anchor="t">
            <a:spAutoFit/>
          </a:bodyPr>
          <a:lstStyle/>
          <a:p>
            <a:pPr algn="ctr">
              <a:lnSpc>
                <a:spcPts val="2899"/>
              </a:lnSpc>
              <a:spcBef>
                <a:spcPct val="0"/>
              </a:spcBef>
            </a:pPr>
            <a:r>
              <a:rPr lang="en-US" sz="2499">
                <a:solidFill>
                  <a:srgbClr val="FFFFFF"/>
                </a:solidFill>
                <a:latin typeface="Raleway"/>
                <a:ea typeface="Raleway"/>
                <a:cs typeface="Raleway"/>
                <a:sym typeface="Raleway"/>
              </a:rPr>
              <a:t>Backbone được pre-train bằng phương pháp UDP (Unbiased Data Processing - dựa trên heatmap)</a:t>
            </a:r>
          </a:p>
        </p:txBody>
      </p:sp>
      <p:sp>
        <p:nvSpPr>
          <p:cNvPr id="36" name="TextBox 36"/>
          <p:cNvSpPr txBox="1"/>
          <p:nvPr/>
        </p:nvSpPr>
        <p:spPr>
          <a:xfrm>
            <a:off x="9531396" y="5280609"/>
            <a:ext cx="8251743" cy="1098550"/>
          </a:xfrm>
          <a:prstGeom prst="rect">
            <a:avLst/>
          </a:prstGeom>
        </p:spPr>
        <p:txBody>
          <a:bodyPr lIns="0" tIns="0" rIns="0" bIns="0" rtlCol="0" anchor="t">
            <a:spAutoFit/>
          </a:bodyPr>
          <a:lstStyle/>
          <a:p>
            <a:pPr marL="539749" lvl="1" indent="-269875" algn="l">
              <a:lnSpc>
                <a:spcPts val="2899"/>
              </a:lnSpc>
              <a:buFont typeface="Arial"/>
              <a:buChar char="•"/>
            </a:pPr>
            <a:r>
              <a:rPr lang="en-US" sz="2499">
                <a:solidFill>
                  <a:srgbClr val="FFFFFF"/>
                </a:solidFill>
                <a:latin typeface="Raleway"/>
                <a:ea typeface="Raleway"/>
                <a:cs typeface="Raleway"/>
                <a:sym typeface="Raleway"/>
              </a:rPr>
              <a:t>Sử dụng </a:t>
            </a:r>
            <a:r>
              <a:rPr lang="en-US" sz="2499" b="1">
                <a:solidFill>
                  <a:srgbClr val="FFFFFF"/>
                </a:solidFill>
                <a:latin typeface="Raleway Bold"/>
                <a:ea typeface="Raleway Bold"/>
                <a:cs typeface="Raleway Bold"/>
                <a:sym typeface="Raleway Bold"/>
              </a:rPr>
              <a:t>EMA</a:t>
            </a:r>
            <a:r>
              <a:rPr lang="en-US" sz="2499">
                <a:solidFill>
                  <a:srgbClr val="FFFFFF"/>
                </a:solidFill>
                <a:latin typeface="Raleway"/>
                <a:ea typeface="Raleway"/>
                <a:cs typeface="Raleway"/>
                <a:sym typeface="Raleway"/>
              </a:rPr>
              <a:t> để giảm overfitting.</a:t>
            </a:r>
          </a:p>
          <a:p>
            <a:pPr marL="539749" lvl="1" indent="-269875" algn="l">
              <a:lnSpc>
                <a:spcPts val="2899"/>
              </a:lnSpc>
              <a:buFont typeface="Arial"/>
              <a:buChar char="•"/>
            </a:pPr>
            <a:r>
              <a:rPr lang="en-US" sz="2499">
                <a:solidFill>
                  <a:srgbClr val="FFFFFF"/>
                </a:solidFill>
                <a:latin typeface="Raleway"/>
                <a:ea typeface="Raleway"/>
                <a:cs typeface="Raleway"/>
                <a:sym typeface="Raleway"/>
              </a:rPr>
              <a:t>Lịch trình </a:t>
            </a:r>
            <a:r>
              <a:rPr lang="en-US" sz="2499" b="1">
                <a:solidFill>
                  <a:srgbClr val="FFFFFF"/>
                </a:solidFill>
                <a:latin typeface="Raleway Bold"/>
                <a:ea typeface="Raleway Bold"/>
                <a:cs typeface="Raleway Bold"/>
                <a:sym typeface="Raleway Bold"/>
              </a:rPr>
              <a:t>Flat Cosine Annealing</a:t>
            </a:r>
            <a:r>
              <a:rPr lang="en-US" sz="2499">
                <a:solidFill>
                  <a:srgbClr val="FFFFFF"/>
                </a:solidFill>
                <a:latin typeface="Raleway"/>
                <a:ea typeface="Raleway"/>
                <a:cs typeface="Raleway"/>
                <a:sym typeface="Raleway"/>
              </a:rPr>
              <a:t> cho learning rate.</a:t>
            </a:r>
          </a:p>
          <a:p>
            <a:pPr marL="539749" lvl="1" indent="-269875" algn="l">
              <a:lnSpc>
                <a:spcPts val="2899"/>
              </a:lnSpc>
              <a:buFont typeface="Arial"/>
              <a:buChar char="•"/>
            </a:pPr>
            <a:r>
              <a:rPr lang="en-US" sz="2499">
                <a:solidFill>
                  <a:srgbClr val="FFFFFF"/>
                </a:solidFill>
                <a:latin typeface="Raleway"/>
                <a:ea typeface="Raleway"/>
                <a:cs typeface="Raleway"/>
                <a:sym typeface="Raleway"/>
              </a:rPr>
              <a:t>Tắt weight decay cho các lớp normalization và bias.</a:t>
            </a:r>
          </a:p>
        </p:txBody>
      </p:sp>
      <p:sp>
        <p:nvSpPr>
          <p:cNvPr id="37" name="TextBox 37"/>
          <p:cNvSpPr txBox="1"/>
          <p:nvPr/>
        </p:nvSpPr>
        <p:spPr>
          <a:xfrm>
            <a:off x="9531396" y="7348974"/>
            <a:ext cx="8480379" cy="1822450"/>
          </a:xfrm>
          <a:prstGeom prst="rect">
            <a:avLst/>
          </a:prstGeom>
        </p:spPr>
        <p:txBody>
          <a:bodyPr lIns="0" tIns="0" rIns="0" bIns="0" rtlCol="0" anchor="t">
            <a:spAutoFit/>
          </a:bodyPr>
          <a:lstStyle/>
          <a:p>
            <a:pPr marL="539749" lvl="1" indent="-269875" algn="l">
              <a:lnSpc>
                <a:spcPts val="2899"/>
              </a:lnSpc>
              <a:buFont typeface="Arial"/>
              <a:buChar char="•"/>
            </a:pPr>
            <a:r>
              <a:rPr lang="en-US" sz="2499" b="1">
                <a:solidFill>
                  <a:srgbClr val="FFFFFF"/>
                </a:solidFill>
                <a:latin typeface="Raleway Bold"/>
                <a:ea typeface="Raleway Bold"/>
                <a:cs typeface="Raleway Bold"/>
                <a:sym typeface="Raleway Bold"/>
              </a:rPr>
              <a:t>180 epochs đầu:</a:t>
            </a:r>
            <a:r>
              <a:rPr lang="en-US" sz="2499">
                <a:solidFill>
                  <a:srgbClr val="FFFFFF"/>
                </a:solidFill>
                <a:latin typeface="Raleway"/>
                <a:ea typeface="Raleway"/>
                <a:cs typeface="Raleway"/>
                <a:sym typeface="Raleway"/>
              </a:rPr>
              <a:t> Dùng augment mạnh (xoay lớn, Cutout) để mô hình học đặc trưng tổng quát, tránh học vẹt.</a:t>
            </a:r>
          </a:p>
          <a:p>
            <a:pPr marL="539749" lvl="1" indent="-269875" algn="l">
              <a:lnSpc>
                <a:spcPts val="2899"/>
              </a:lnSpc>
              <a:buFont typeface="Arial"/>
              <a:buChar char="•"/>
            </a:pPr>
            <a:r>
              <a:rPr lang="en-US" sz="2499" b="1">
                <a:solidFill>
                  <a:srgbClr val="FFFFFF"/>
                </a:solidFill>
                <a:latin typeface="Raleway Bold"/>
                <a:ea typeface="Raleway Bold"/>
                <a:cs typeface="Raleway Bold"/>
                <a:sym typeface="Raleway Bold"/>
              </a:rPr>
              <a:t>30 epochs cuối:</a:t>
            </a:r>
            <a:r>
              <a:rPr lang="en-US" sz="2499">
                <a:solidFill>
                  <a:srgbClr val="FFFFFF"/>
                </a:solidFill>
                <a:latin typeface="Raleway"/>
                <a:ea typeface="Raleway"/>
                <a:cs typeface="Raleway"/>
                <a:sym typeface="Raleway"/>
              </a:rPr>
              <a:t> Giảm augment để mô hình tinh chỉnh, khớp hơn với dữ liệu thật.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504067" y="2358141"/>
            <a:ext cx="1148007" cy="114800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6111293" y="7179103"/>
            <a:ext cx="1148007" cy="11480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16030363" y="896714"/>
            <a:ext cx="2680687" cy="897724"/>
            <a:chOff x="0" y="0"/>
            <a:chExt cx="706025" cy="236438"/>
          </a:xfrm>
        </p:grpSpPr>
        <p:sp>
          <p:nvSpPr>
            <p:cNvPr id="11" name="Freeform 11"/>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a:off x="1271528" y="4965728"/>
            <a:ext cx="6512297" cy="4130966"/>
            <a:chOff x="0" y="0"/>
            <a:chExt cx="1281346" cy="812800"/>
          </a:xfrm>
        </p:grpSpPr>
        <p:sp>
          <p:nvSpPr>
            <p:cNvPr id="14" name="Freeform 14"/>
            <p:cNvSpPr/>
            <p:nvPr/>
          </p:nvSpPr>
          <p:spPr>
            <a:xfrm>
              <a:off x="0" y="0"/>
              <a:ext cx="1281346" cy="812800"/>
            </a:xfrm>
            <a:custGeom>
              <a:avLst/>
              <a:gdLst/>
              <a:ahLst/>
              <a:cxnLst/>
              <a:rect l="l" t="t" r="r" b="b"/>
              <a:pathLst>
                <a:path w="1281346" h="812800">
                  <a:moveTo>
                    <a:pt x="27343" y="0"/>
                  </a:moveTo>
                  <a:lnTo>
                    <a:pt x="1254003" y="0"/>
                  </a:lnTo>
                  <a:cubicBezTo>
                    <a:pt x="1269104" y="0"/>
                    <a:pt x="1281346" y="12242"/>
                    <a:pt x="1281346" y="27343"/>
                  </a:cubicBezTo>
                  <a:lnTo>
                    <a:pt x="1281346" y="785457"/>
                  </a:lnTo>
                  <a:cubicBezTo>
                    <a:pt x="1281346" y="792709"/>
                    <a:pt x="1278465" y="799664"/>
                    <a:pt x="1273337" y="804791"/>
                  </a:cubicBezTo>
                  <a:cubicBezTo>
                    <a:pt x="1268209" y="809919"/>
                    <a:pt x="1261255" y="812800"/>
                    <a:pt x="1254003" y="812800"/>
                  </a:cubicBezTo>
                  <a:lnTo>
                    <a:pt x="27343" y="812800"/>
                  </a:lnTo>
                  <a:cubicBezTo>
                    <a:pt x="20091" y="812800"/>
                    <a:pt x="13136" y="809919"/>
                    <a:pt x="8009" y="804791"/>
                  </a:cubicBezTo>
                  <a:cubicBezTo>
                    <a:pt x="2881" y="799664"/>
                    <a:pt x="0" y="792709"/>
                    <a:pt x="0" y="785457"/>
                  </a:cubicBezTo>
                  <a:lnTo>
                    <a:pt x="0" y="27343"/>
                  </a:lnTo>
                  <a:cubicBezTo>
                    <a:pt x="0" y="20091"/>
                    <a:pt x="2881" y="13136"/>
                    <a:pt x="8009" y="8009"/>
                  </a:cubicBezTo>
                  <a:cubicBezTo>
                    <a:pt x="13136" y="2881"/>
                    <a:pt x="20091" y="0"/>
                    <a:pt x="27343" y="0"/>
                  </a:cubicBezTo>
                  <a:close/>
                </a:path>
              </a:pathLst>
            </a:custGeom>
            <a:blipFill>
              <a:blip r:embed="rId5"/>
              <a:stretch>
                <a:fillRect l="-1121" r="-1121"/>
              </a:stretch>
            </a:blipFill>
            <a:ln w="47625" cap="rnd">
              <a:solidFill>
                <a:srgbClr val="1D386D"/>
              </a:solidFill>
              <a:prstDash val="solid"/>
              <a:round/>
            </a:ln>
          </p:spPr>
          <p:txBody>
            <a:bodyPr/>
            <a:lstStyle/>
            <a:p>
              <a:endParaRPr lang="en-US"/>
            </a:p>
          </p:txBody>
        </p:sp>
      </p:grpSp>
      <p:grpSp>
        <p:nvGrpSpPr>
          <p:cNvPr id="15" name="Group 15"/>
          <p:cNvGrpSpPr/>
          <p:nvPr/>
        </p:nvGrpSpPr>
        <p:grpSpPr>
          <a:xfrm>
            <a:off x="8737283" y="4965728"/>
            <a:ext cx="8633424" cy="3827141"/>
            <a:chOff x="0" y="0"/>
            <a:chExt cx="1833548" cy="812800"/>
          </a:xfrm>
        </p:grpSpPr>
        <p:sp>
          <p:nvSpPr>
            <p:cNvPr id="16" name="Freeform 16"/>
            <p:cNvSpPr/>
            <p:nvPr/>
          </p:nvSpPr>
          <p:spPr>
            <a:xfrm>
              <a:off x="0" y="0"/>
              <a:ext cx="1833548" cy="812800"/>
            </a:xfrm>
            <a:custGeom>
              <a:avLst/>
              <a:gdLst/>
              <a:ahLst/>
              <a:cxnLst/>
              <a:rect l="l" t="t" r="r" b="b"/>
              <a:pathLst>
                <a:path w="1833548" h="812800">
                  <a:moveTo>
                    <a:pt x="20625" y="0"/>
                  </a:moveTo>
                  <a:lnTo>
                    <a:pt x="1812923" y="0"/>
                  </a:lnTo>
                  <a:cubicBezTo>
                    <a:pt x="1824314" y="0"/>
                    <a:pt x="1833548" y="9234"/>
                    <a:pt x="1833548" y="20625"/>
                  </a:cubicBezTo>
                  <a:lnTo>
                    <a:pt x="1833548" y="792175"/>
                  </a:lnTo>
                  <a:cubicBezTo>
                    <a:pt x="1833548" y="803566"/>
                    <a:pt x="1824314" y="812800"/>
                    <a:pt x="1812923" y="812800"/>
                  </a:cubicBezTo>
                  <a:lnTo>
                    <a:pt x="20625" y="812800"/>
                  </a:lnTo>
                  <a:cubicBezTo>
                    <a:pt x="9234" y="812800"/>
                    <a:pt x="0" y="803566"/>
                    <a:pt x="0" y="792175"/>
                  </a:cubicBezTo>
                  <a:lnTo>
                    <a:pt x="0" y="20625"/>
                  </a:lnTo>
                  <a:cubicBezTo>
                    <a:pt x="0" y="9234"/>
                    <a:pt x="9234" y="0"/>
                    <a:pt x="20625" y="0"/>
                  </a:cubicBezTo>
                  <a:close/>
                </a:path>
              </a:pathLst>
            </a:custGeom>
            <a:blipFill>
              <a:blip r:embed="rId6"/>
              <a:stretch>
                <a:fillRect t="-40" b="-40"/>
              </a:stretch>
            </a:blipFill>
            <a:ln w="47625" cap="rnd">
              <a:solidFill>
                <a:srgbClr val="1D386D"/>
              </a:solidFill>
              <a:prstDash val="solid"/>
              <a:round/>
            </a:ln>
          </p:spPr>
          <p:txBody>
            <a:bodyPr/>
            <a:lstStyle/>
            <a:p>
              <a:endParaRPr lang="en-US"/>
            </a:p>
          </p:txBody>
        </p:sp>
      </p:grpSp>
      <p:sp>
        <p:nvSpPr>
          <p:cNvPr id="17" name="TextBox 17"/>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15/33</a:t>
            </a:r>
          </a:p>
        </p:txBody>
      </p:sp>
      <p:sp>
        <p:nvSpPr>
          <p:cNvPr id="18" name="TextBox 18"/>
          <p:cNvSpPr txBox="1"/>
          <p:nvPr/>
        </p:nvSpPr>
        <p:spPr>
          <a:xfrm>
            <a:off x="881950" y="2725733"/>
            <a:ext cx="8116723" cy="1560830"/>
          </a:xfrm>
          <a:prstGeom prst="rect">
            <a:avLst/>
          </a:prstGeom>
        </p:spPr>
        <p:txBody>
          <a:bodyPr lIns="0" tIns="0" rIns="0" bIns="0" rtlCol="0" anchor="t">
            <a:spAutoFit/>
          </a:bodyPr>
          <a:lstStyle/>
          <a:p>
            <a:pPr marL="755651" lvl="1" indent="-377825" algn="l">
              <a:lnSpc>
                <a:spcPts val="4060"/>
              </a:lnSpc>
              <a:buFont typeface="Arial"/>
              <a:buChar char="•"/>
            </a:pPr>
            <a:r>
              <a:rPr lang="en-US" sz="3500">
                <a:solidFill>
                  <a:srgbClr val="FFFFFF"/>
                </a:solidFill>
                <a:latin typeface="Raleway"/>
                <a:ea typeface="Raleway"/>
                <a:cs typeface="Raleway"/>
                <a:sym typeface="Raleway"/>
              </a:rPr>
              <a:t>Mở rộng chiều đặc trưng (FC)</a:t>
            </a:r>
          </a:p>
          <a:p>
            <a:pPr marL="755651" lvl="1" indent="-377825" algn="l">
              <a:lnSpc>
                <a:spcPts val="4060"/>
              </a:lnSpc>
              <a:buFont typeface="Arial"/>
              <a:buChar char="•"/>
            </a:pPr>
            <a:r>
              <a:rPr lang="en-US" sz="3500">
                <a:solidFill>
                  <a:srgbClr val="FFFFFF"/>
                </a:solidFill>
                <a:latin typeface="Raleway"/>
                <a:ea typeface="Raleway"/>
                <a:cs typeface="Raleway"/>
                <a:sym typeface="Raleway"/>
              </a:rPr>
              <a:t>Mô đun tự chú ý (GAU)</a:t>
            </a:r>
          </a:p>
          <a:p>
            <a:pPr marL="755651" lvl="1" indent="-377825" algn="l">
              <a:lnSpc>
                <a:spcPts val="4060"/>
              </a:lnSpc>
              <a:buFont typeface="Arial"/>
              <a:buChar char="•"/>
            </a:pPr>
            <a:r>
              <a:rPr lang="en-US" sz="3500">
                <a:solidFill>
                  <a:srgbClr val="FFFFFF"/>
                </a:solidFill>
                <a:latin typeface="Raleway"/>
                <a:ea typeface="Raleway"/>
                <a:cs typeface="Raleway"/>
                <a:sym typeface="Raleway"/>
              </a:rPr>
              <a:t>Sử dụng lớp tích chập nhân lớn hơn </a:t>
            </a:r>
          </a:p>
        </p:txBody>
      </p:sp>
      <p:sp>
        <p:nvSpPr>
          <p:cNvPr id="19" name="TextBox 19"/>
          <p:cNvSpPr txBox="1"/>
          <p:nvPr/>
        </p:nvSpPr>
        <p:spPr>
          <a:xfrm>
            <a:off x="9098426" y="2725733"/>
            <a:ext cx="8160874" cy="1560830"/>
          </a:xfrm>
          <a:prstGeom prst="rect">
            <a:avLst/>
          </a:prstGeom>
        </p:spPr>
        <p:txBody>
          <a:bodyPr lIns="0" tIns="0" rIns="0" bIns="0" rtlCol="0" anchor="t">
            <a:spAutoFit/>
          </a:bodyPr>
          <a:lstStyle/>
          <a:p>
            <a:pPr marL="755651" lvl="1" indent="-377825" algn="l">
              <a:lnSpc>
                <a:spcPts val="4060"/>
              </a:lnSpc>
              <a:buFont typeface="Arial"/>
              <a:buChar char="•"/>
            </a:pPr>
            <a:r>
              <a:rPr lang="en-US" sz="3500">
                <a:solidFill>
                  <a:srgbClr val="FFFFFF"/>
                </a:solidFill>
                <a:latin typeface="Raleway"/>
                <a:ea typeface="Raleway"/>
                <a:cs typeface="Raleway"/>
                <a:sym typeface="Raleway"/>
              </a:rPr>
              <a:t>Loss Function với nhãn mềm SORD</a:t>
            </a:r>
          </a:p>
          <a:p>
            <a:pPr marL="755651" lvl="1" indent="-377825" algn="l">
              <a:lnSpc>
                <a:spcPts val="4060"/>
              </a:lnSpc>
              <a:buFont typeface="Arial"/>
              <a:buChar char="•"/>
            </a:pPr>
            <a:r>
              <a:rPr lang="en-US" sz="3500">
                <a:solidFill>
                  <a:srgbClr val="FFFFFF"/>
                </a:solidFill>
                <a:latin typeface="Raleway"/>
                <a:ea typeface="Raleway"/>
                <a:cs typeface="Raleway"/>
                <a:sym typeface="Raleway"/>
              </a:rPr>
              <a:t>Softmax Temperature</a:t>
            </a:r>
          </a:p>
          <a:p>
            <a:pPr marL="755651" lvl="1" indent="-377825" algn="l">
              <a:lnSpc>
                <a:spcPts val="4060"/>
              </a:lnSpc>
              <a:buFont typeface="Arial"/>
              <a:buChar char="•"/>
            </a:pPr>
            <a:r>
              <a:rPr lang="en-US" sz="3500">
                <a:solidFill>
                  <a:srgbClr val="FFFFFF"/>
                </a:solidFill>
                <a:latin typeface="Raleway"/>
                <a:ea typeface="Raleway"/>
                <a:cs typeface="Raleway"/>
                <a:sym typeface="Raleway"/>
              </a:rPr>
              <a:t>Sigma riêng biệt</a:t>
            </a:r>
          </a:p>
        </p:txBody>
      </p:sp>
      <p:sp>
        <p:nvSpPr>
          <p:cNvPr id="20" name="TextBox 20"/>
          <p:cNvSpPr txBox="1"/>
          <p:nvPr/>
        </p:nvSpPr>
        <p:spPr>
          <a:xfrm>
            <a:off x="4019005" y="901416"/>
            <a:ext cx="10249990" cy="966470"/>
          </a:xfrm>
          <a:prstGeom prst="rect">
            <a:avLst/>
          </a:prstGeom>
        </p:spPr>
        <p:txBody>
          <a:bodyPr lIns="0" tIns="0" rIns="0" bIns="0" rtlCol="0" anchor="t">
            <a:spAutoFit/>
          </a:bodyPr>
          <a:lstStyle/>
          <a:p>
            <a:pPr algn="ctr">
              <a:lnSpc>
                <a:spcPts val="7539"/>
              </a:lnSpc>
              <a:spcBef>
                <a:spcPct val="0"/>
              </a:spcBef>
            </a:pPr>
            <a:r>
              <a:rPr lang="en-US" sz="6499" b="1">
                <a:solidFill>
                  <a:srgbClr val="FFFFFF"/>
                </a:solidFill>
                <a:latin typeface="Raleway Bold"/>
                <a:ea typeface="Raleway Bold"/>
                <a:cs typeface="Raleway Bold"/>
                <a:sym typeface="Raleway Bold"/>
              </a:rPr>
              <a:t>Chiến lược tối ưu</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504067" y="2358141"/>
            <a:ext cx="1148007" cy="1148007"/>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6" name="TextBox 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6111293" y="7179103"/>
            <a:ext cx="1148007" cy="1148007"/>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16030363" y="896714"/>
            <a:ext cx="2680687" cy="897724"/>
            <a:chOff x="0" y="0"/>
            <a:chExt cx="706025" cy="236438"/>
          </a:xfrm>
        </p:grpSpPr>
        <p:sp>
          <p:nvSpPr>
            <p:cNvPr id="11" name="Freeform 11"/>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3" name="TextBox 13"/>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16/33</a:t>
            </a:r>
          </a:p>
        </p:txBody>
      </p:sp>
      <p:sp>
        <p:nvSpPr>
          <p:cNvPr id="14" name="TextBox 14"/>
          <p:cNvSpPr txBox="1"/>
          <p:nvPr/>
        </p:nvSpPr>
        <p:spPr>
          <a:xfrm>
            <a:off x="4019005" y="901416"/>
            <a:ext cx="10249990" cy="966470"/>
          </a:xfrm>
          <a:prstGeom prst="rect">
            <a:avLst/>
          </a:prstGeom>
        </p:spPr>
        <p:txBody>
          <a:bodyPr lIns="0" tIns="0" rIns="0" bIns="0" rtlCol="0" anchor="t">
            <a:spAutoFit/>
          </a:bodyPr>
          <a:lstStyle/>
          <a:p>
            <a:pPr algn="ctr">
              <a:lnSpc>
                <a:spcPts val="7539"/>
              </a:lnSpc>
              <a:spcBef>
                <a:spcPct val="0"/>
              </a:spcBef>
            </a:pPr>
            <a:r>
              <a:rPr lang="en-US" sz="6499" b="1">
                <a:solidFill>
                  <a:srgbClr val="FFFFFF"/>
                </a:solidFill>
                <a:latin typeface="Raleway Bold"/>
                <a:ea typeface="Raleway Bold"/>
                <a:cs typeface="Raleway Bold"/>
                <a:sym typeface="Raleway Bold"/>
              </a:rPr>
              <a:t>Chiến lược tối ưu</a:t>
            </a:r>
          </a:p>
        </p:txBody>
      </p:sp>
      <p:sp>
        <p:nvSpPr>
          <p:cNvPr id="15" name="TextBox 15"/>
          <p:cNvSpPr txBox="1"/>
          <p:nvPr/>
        </p:nvSpPr>
        <p:spPr>
          <a:xfrm>
            <a:off x="750614" y="5541868"/>
            <a:ext cx="5865712" cy="758825"/>
          </a:xfrm>
          <a:prstGeom prst="rect">
            <a:avLst/>
          </a:prstGeom>
        </p:spPr>
        <p:txBody>
          <a:bodyPr lIns="0" tIns="0" rIns="0" bIns="0" rtlCol="0" anchor="t">
            <a:spAutoFit/>
          </a:bodyPr>
          <a:lstStyle/>
          <a:p>
            <a:pPr algn="ctr">
              <a:lnSpc>
                <a:spcPts val="5800"/>
              </a:lnSpc>
              <a:spcBef>
                <a:spcPct val="0"/>
              </a:spcBef>
            </a:pPr>
            <a:r>
              <a:rPr lang="en-US" sz="5000" b="1">
                <a:solidFill>
                  <a:srgbClr val="FFFFFF"/>
                </a:solidFill>
                <a:latin typeface="Raleway Bold"/>
                <a:ea typeface="Raleway Bold"/>
                <a:cs typeface="Raleway Bold"/>
                <a:sym typeface="Raleway Bold"/>
              </a:rPr>
              <a:t>Inference pipeline</a:t>
            </a:r>
          </a:p>
        </p:txBody>
      </p:sp>
      <p:sp>
        <p:nvSpPr>
          <p:cNvPr id="16" name="TextBox 16"/>
          <p:cNvSpPr txBox="1"/>
          <p:nvPr/>
        </p:nvSpPr>
        <p:spPr>
          <a:xfrm>
            <a:off x="750614" y="2552732"/>
            <a:ext cx="2811262" cy="758825"/>
          </a:xfrm>
          <a:prstGeom prst="rect">
            <a:avLst/>
          </a:prstGeom>
        </p:spPr>
        <p:txBody>
          <a:bodyPr lIns="0" tIns="0" rIns="0" bIns="0" rtlCol="0" anchor="t">
            <a:spAutoFit/>
          </a:bodyPr>
          <a:lstStyle/>
          <a:p>
            <a:pPr algn="ctr">
              <a:lnSpc>
                <a:spcPts val="5800"/>
              </a:lnSpc>
              <a:spcBef>
                <a:spcPct val="0"/>
              </a:spcBef>
            </a:pPr>
            <a:r>
              <a:rPr lang="en-US" sz="5000" b="1">
                <a:solidFill>
                  <a:srgbClr val="FFFFFF"/>
                </a:solidFill>
                <a:latin typeface="Raleway Bold"/>
                <a:ea typeface="Raleway Bold"/>
                <a:cs typeface="Raleway Bold"/>
                <a:sym typeface="Raleway Bold"/>
              </a:rPr>
              <a:t>Training</a:t>
            </a:r>
          </a:p>
        </p:txBody>
      </p:sp>
      <p:sp>
        <p:nvSpPr>
          <p:cNvPr id="17" name="TextBox 17"/>
          <p:cNvSpPr txBox="1"/>
          <p:nvPr/>
        </p:nvSpPr>
        <p:spPr>
          <a:xfrm>
            <a:off x="750614" y="3741289"/>
            <a:ext cx="5782598" cy="1320165"/>
          </a:xfrm>
          <a:prstGeom prst="rect">
            <a:avLst/>
          </a:prstGeom>
        </p:spPr>
        <p:txBody>
          <a:bodyPr lIns="0" tIns="0" rIns="0" bIns="0" rtlCol="0" anchor="t">
            <a:spAutoFit/>
          </a:bodyPr>
          <a:lstStyle/>
          <a:p>
            <a:pPr marL="647700" lvl="1" indent="-323850" algn="l">
              <a:lnSpc>
                <a:spcPts val="3479"/>
              </a:lnSpc>
              <a:buFont typeface="Arial"/>
              <a:buChar char="•"/>
            </a:pPr>
            <a:r>
              <a:rPr lang="en-US" sz="3000">
                <a:solidFill>
                  <a:srgbClr val="FFFFFF"/>
                </a:solidFill>
                <a:latin typeface="Raleway"/>
                <a:ea typeface="Raleway"/>
                <a:cs typeface="Raleway"/>
                <a:sym typeface="Raleway"/>
              </a:rPr>
              <a:t>Tăng 210 lên 420 epochs</a:t>
            </a:r>
          </a:p>
          <a:p>
            <a:pPr marL="647700" lvl="1" indent="-323850" algn="l">
              <a:lnSpc>
                <a:spcPts val="3479"/>
              </a:lnSpc>
              <a:buFont typeface="Arial"/>
              <a:buChar char="•"/>
            </a:pPr>
            <a:r>
              <a:rPr lang="en-US" sz="3000">
                <a:solidFill>
                  <a:srgbClr val="FFFFFF"/>
                </a:solidFill>
                <a:latin typeface="Raleway"/>
                <a:ea typeface="Raleway"/>
                <a:cs typeface="Raleway"/>
                <a:sym typeface="Raleway"/>
              </a:rPr>
              <a:t>Kết hợp bộ dữ liệu </a:t>
            </a:r>
            <a:r>
              <a:rPr lang="en-US" sz="3000" b="1">
                <a:solidFill>
                  <a:srgbClr val="FFFFFF"/>
                </a:solidFill>
                <a:latin typeface="Raleway Bold"/>
                <a:ea typeface="Raleway Bold"/>
                <a:cs typeface="Raleway Bold"/>
                <a:sym typeface="Raleway Bold"/>
              </a:rPr>
              <a:t>COCO </a:t>
            </a:r>
            <a:r>
              <a:rPr lang="en-US" sz="3000">
                <a:solidFill>
                  <a:srgbClr val="FFFFFF"/>
                </a:solidFill>
                <a:latin typeface="Raleway"/>
                <a:ea typeface="Raleway"/>
                <a:cs typeface="Raleway"/>
                <a:sym typeface="Raleway"/>
              </a:rPr>
              <a:t>với </a:t>
            </a:r>
            <a:r>
              <a:rPr lang="en-US" sz="3000" b="1">
                <a:solidFill>
                  <a:srgbClr val="FFFFFF"/>
                </a:solidFill>
                <a:latin typeface="Raleway Bold"/>
                <a:ea typeface="Raleway Bold"/>
                <a:cs typeface="Raleway Bold"/>
                <a:sym typeface="Raleway Bold"/>
              </a:rPr>
              <a:t>AI Challenger</a:t>
            </a:r>
          </a:p>
        </p:txBody>
      </p:sp>
      <p:sp>
        <p:nvSpPr>
          <p:cNvPr id="18" name="TextBox 18"/>
          <p:cNvSpPr txBox="1"/>
          <p:nvPr/>
        </p:nvSpPr>
        <p:spPr>
          <a:xfrm>
            <a:off x="750614" y="6523783"/>
            <a:ext cx="6115055" cy="1758315"/>
          </a:xfrm>
          <a:prstGeom prst="rect">
            <a:avLst/>
          </a:prstGeom>
        </p:spPr>
        <p:txBody>
          <a:bodyPr lIns="0" tIns="0" rIns="0" bIns="0" rtlCol="0" anchor="t">
            <a:spAutoFit/>
          </a:bodyPr>
          <a:lstStyle/>
          <a:p>
            <a:pPr marL="647700" lvl="1" indent="-323850" algn="l">
              <a:lnSpc>
                <a:spcPts val="3479"/>
              </a:lnSpc>
              <a:buFont typeface="Arial"/>
              <a:buChar char="•"/>
            </a:pPr>
            <a:r>
              <a:rPr lang="en-US" sz="3000">
                <a:solidFill>
                  <a:srgbClr val="FFFFFF"/>
                </a:solidFill>
                <a:latin typeface="Raleway"/>
                <a:ea typeface="Raleway"/>
                <a:cs typeface="Raleway"/>
                <a:sym typeface="Raleway"/>
              </a:rPr>
              <a:t>Dùng cơ chế </a:t>
            </a:r>
            <a:r>
              <a:rPr lang="en-US" sz="3000" b="1">
                <a:solidFill>
                  <a:srgbClr val="FFFFFF"/>
                </a:solidFill>
                <a:latin typeface="Raleway Bold"/>
                <a:ea typeface="Raleway Bold"/>
                <a:cs typeface="Raleway Bold"/>
                <a:sym typeface="Raleway Bold"/>
              </a:rPr>
              <a:t>Skip-frame detection</a:t>
            </a:r>
          </a:p>
          <a:p>
            <a:pPr marL="647700" lvl="1" indent="-323850" algn="l">
              <a:lnSpc>
                <a:spcPts val="3479"/>
              </a:lnSpc>
              <a:buFont typeface="Arial"/>
              <a:buChar char="•"/>
            </a:pPr>
            <a:r>
              <a:rPr lang="en-US" sz="3000">
                <a:solidFill>
                  <a:srgbClr val="FFFFFF"/>
                </a:solidFill>
                <a:latin typeface="Raleway"/>
                <a:ea typeface="Raleway"/>
                <a:cs typeface="Raleway"/>
                <a:sym typeface="Raleway"/>
              </a:rPr>
              <a:t>Loại bỏ các dự đoán trùng lặp và làm mượt chuyển động</a:t>
            </a:r>
          </a:p>
        </p:txBody>
      </p:sp>
      <p:grpSp>
        <p:nvGrpSpPr>
          <p:cNvPr id="19" name="Group 19"/>
          <p:cNvGrpSpPr/>
          <p:nvPr/>
        </p:nvGrpSpPr>
        <p:grpSpPr>
          <a:xfrm>
            <a:off x="7265773" y="2776849"/>
            <a:ext cx="10186521" cy="2251722"/>
            <a:chOff x="0" y="0"/>
            <a:chExt cx="2103014" cy="464869"/>
          </a:xfrm>
        </p:grpSpPr>
        <p:sp>
          <p:nvSpPr>
            <p:cNvPr id="20" name="Freeform 20"/>
            <p:cNvSpPr/>
            <p:nvPr/>
          </p:nvSpPr>
          <p:spPr>
            <a:xfrm>
              <a:off x="0" y="0"/>
              <a:ext cx="2103014" cy="464869"/>
            </a:xfrm>
            <a:custGeom>
              <a:avLst/>
              <a:gdLst/>
              <a:ahLst/>
              <a:cxnLst/>
              <a:rect l="l" t="t" r="r" b="b"/>
              <a:pathLst>
                <a:path w="2103014" h="464869">
                  <a:moveTo>
                    <a:pt x="17480" y="0"/>
                  </a:moveTo>
                  <a:lnTo>
                    <a:pt x="2085533" y="0"/>
                  </a:lnTo>
                  <a:cubicBezTo>
                    <a:pt x="2090169" y="0"/>
                    <a:pt x="2094616" y="1842"/>
                    <a:pt x="2097894" y="5120"/>
                  </a:cubicBezTo>
                  <a:cubicBezTo>
                    <a:pt x="2101172" y="8398"/>
                    <a:pt x="2103014" y="12844"/>
                    <a:pt x="2103014" y="17480"/>
                  </a:cubicBezTo>
                  <a:lnTo>
                    <a:pt x="2103014" y="447389"/>
                  </a:lnTo>
                  <a:cubicBezTo>
                    <a:pt x="2103014" y="452025"/>
                    <a:pt x="2101172" y="456471"/>
                    <a:pt x="2097894" y="459750"/>
                  </a:cubicBezTo>
                  <a:cubicBezTo>
                    <a:pt x="2094616" y="463028"/>
                    <a:pt x="2090169" y="464869"/>
                    <a:pt x="2085533" y="464869"/>
                  </a:cubicBezTo>
                  <a:lnTo>
                    <a:pt x="17480" y="464869"/>
                  </a:lnTo>
                  <a:cubicBezTo>
                    <a:pt x="12844" y="464869"/>
                    <a:pt x="8398" y="463028"/>
                    <a:pt x="5120" y="459750"/>
                  </a:cubicBezTo>
                  <a:cubicBezTo>
                    <a:pt x="1842" y="456471"/>
                    <a:pt x="0" y="452025"/>
                    <a:pt x="0" y="447389"/>
                  </a:cubicBezTo>
                  <a:lnTo>
                    <a:pt x="0" y="17480"/>
                  </a:lnTo>
                  <a:cubicBezTo>
                    <a:pt x="0" y="12844"/>
                    <a:pt x="1842" y="8398"/>
                    <a:pt x="5120" y="5120"/>
                  </a:cubicBezTo>
                  <a:cubicBezTo>
                    <a:pt x="8398" y="1842"/>
                    <a:pt x="12844" y="0"/>
                    <a:pt x="17480" y="0"/>
                  </a:cubicBezTo>
                  <a:close/>
                </a:path>
              </a:pathLst>
            </a:custGeom>
            <a:blipFill>
              <a:blip r:embed="rId5"/>
              <a:stretch>
                <a:fillRect t="-328" b="-328"/>
              </a:stretch>
            </a:blipFill>
            <a:ln w="47625" cap="rnd">
              <a:solidFill>
                <a:srgbClr val="1D386D"/>
              </a:solidFill>
              <a:prstDash val="solid"/>
              <a:round/>
            </a:ln>
          </p:spPr>
          <p:txBody>
            <a:bodyPr/>
            <a:lstStyle/>
            <a:p>
              <a:endParaRPr lang="en-US"/>
            </a:p>
          </p:txBody>
        </p:sp>
      </p:grpSp>
      <p:grpSp>
        <p:nvGrpSpPr>
          <p:cNvPr id="21" name="Group 21"/>
          <p:cNvGrpSpPr/>
          <p:nvPr/>
        </p:nvGrpSpPr>
        <p:grpSpPr>
          <a:xfrm>
            <a:off x="7265773" y="5422728"/>
            <a:ext cx="10186521" cy="4004482"/>
            <a:chOff x="0" y="0"/>
            <a:chExt cx="2103014" cy="826728"/>
          </a:xfrm>
        </p:grpSpPr>
        <p:sp>
          <p:nvSpPr>
            <p:cNvPr id="22" name="Freeform 22"/>
            <p:cNvSpPr/>
            <p:nvPr/>
          </p:nvSpPr>
          <p:spPr>
            <a:xfrm>
              <a:off x="0" y="0"/>
              <a:ext cx="2103014" cy="826728"/>
            </a:xfrm>
            <a:custGeom>
              <a:avLst/>
              <a:gdLst/>
              <a:ahLst/>
              <a:cxnLst/>
              <a:rect l="l" t="t" r="r" b="b"/>
              <a:pathLst>
                <a:path w="2103014" h="826728">
                  <a:moveTo>
                    <a:pt x="17480" y="0"/>
                  </a:moveTo>
                  <a:lnTo>
                    <a:pt x="2085533" y="0"/>
                  </a:lnTo>
                  <a:cubicBezTo>
                    <a:pt x="2090169" y="0"/>
                    <a:pt x="2094616" y="1842"/>
                    <a:pt x="2097894" y="5120"/>
                  </a:cubicBezTo>
                  <a:cubicBezTo>
                    <a:pt x="2101172" y="8398"/>
                    <a:pt x="2103014" y="12844"/>
                    <a:pt x="2103014" y="17480"/>
                  </a:cubicBezTo>
                  <a:lnTo>
                    <a:pt x="2103014" y="809248"/>
                  </a:lnTo>
                  <a:cubicBezTo>
                    <a:pt x="2103014" y="813884"/>
                    <a:pt x="2101172" y="818330"/>
                    <a:pt x="2097894" y="821608"/>
                  </a:cubicBezTo>
                  <a:cubicBezTo>
                    <a:pt x="2094616" y="824886"/>
                    <a:pt x="2090169" y="826728"/>
                    <a:pt x="2085533" y="826728"/>
                  </a:cubicBezTo>
                  <a:lnTo>
                    <a:pt x="17480" y="826728"/>
                  </a:lnTo>
                  <a:cubicBezTo>
                    <a:pt x="12844" y="826728"/>
                    <a:pt x="8398" y="824886"/>
                    <a:pt x="5120" y="821608"/>
                  </a:cubicBezTo>
                  <a:cubicBezTo>
                    <a:pt x="1842" y="818330"/>
                    <a:pt x="0" y="813884"/>
                    <a:pt x="0" y="809248"/>
                  </a:cubicBezTo>
                  <a:lnTo>
                    <a:pt x="0" y="17480"/>
                  </a:lnTo>
                  <a:cubicBezTo>
                    <a:pt x="0" y="12844"/>
                    <a:pt x="1842" y="8398"/>
                    <a:pt x="5120" y="5120"/>
                  </a:cubicBezTo>
                  <a:cubicBezTo>
                    <a:pt x="8398" y="1842"/>
                    <a:pt x="12844" y="0"/>
                    <a:pt x="17480" y="0"/>
                  </a:cubicBezTo>
                  <a:close/>
                </a:path>
              </a:pathLst>
            </a:custGeom>
            <a:blipFill>
              <a:blip r:embed="rId6"/>
              <a:stretch>
                <a:fillRect t="-398" b="-398"/>
              </a:stretch>
            </a:blipFill>
            <a:ln w="47625" cap="rnd">
              <a:solidFill>
                <a:srgbClr val="1D386D"/>
              </a:solidFill>
              <a:prstDash val="solid"/>
              <a:round/>
            </a:ln>
          </p:spPr>
          <p:txBody>
            <a:bodyPr/>
            <a:lstStyle/>
            <a:p>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2443922" y="3867222"/>
            <a:ext cx="3454716" cy="4020033"/>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3737713" y="3551393"/>
            <a:ext cx="943912" cy="1098371"/>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3" name="Freeform 13"/>
          <p:cNvSpPr/>
          <p:nvPr/>
        </p:nvSpPr>
        <p:spPr>
          <a:xfrm>
            <a:off x="8256638" y="2600080"/>
            <a:ext cx="7773725" cy="6554317"/>
          </a:xfrm>
          <a:custGeom>
            <a:avLst/>
            <a:gdLst/>
            <a:ahLst/>
            <a:cxnLst/>
            <a:rect l="l" t="t" r="r" b="b"/>
            <a:pathLst>
              <a:path w="7773725" h="6554317">
                <a:moveTo>
                  <a:pt x="0" y="0"/>
                </a:moveTo>
                <a:lnTo>
                  <a:pt x="7773725" y="0"/>
                </a:lnTo>
                <a:lnTo>
                  <a:pt x="7773725" y="6554317"/>
                </a:lnTo>
                <a:lnTo>
                  <a:pt x="0" y="6554317"/>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17/33</a:t>
            </a:r>
          </a:p>
        </p:txBody>
      </p:sp>
      <p:sp>
        <p:nvSpPr>
          <p:cNvPr id="15" name="TextBox 15"/>
          <p:cNvSpPr txBox="1"/>
          <p:nvPr/>
        </p:nvSpPr>
        <p:spPr>
          <a:xfrm>
            <a:off x="4637089" y="834886"/>
            <a:ext cx="3857403"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CHỈ SỐ</a:t>
            </a:r>
          </a:p>
        </p:txBody>
      </p:sp>
      <p:sp>
        <p:nvSpPr>
          <p:cNvPr id="16" name="TextBox 16"/>
          <p:cNvSpPr txBox="1"/>
          <p:nvPr/>
        </p:nvSpPr>
        <p:spPr>
          <a:xfrm>
            <a:off x="8716953" y="817769"/>
            <a:ext cx="5534779" cy="1339133"/>
          </a:xfrm>
          <a:prstGeom prst="rect">
            <a:avLst/>
          </a:prstGeom>
        </p:spPr>
        <p:txBody>
          <a:bodyPr lIns="0" tIns="0" rIns="0" bIns="0" rtlCol="0" anchor="t">
            <a:spAutoFit/>
          </a:bodyPr>
          <a:lstStyle/>
          <a:p>
            <a:pPr algn="just">
              <a:lnSpc>
                <a:spcPts val="10426"/>
              </a:lnSpc>
              <a:spcBef>
                <a:spcPct val="0"/>
              </a:spcBef>
            </a:pPr>
            <a:r>
              <a:rPr lang="en-US" sz="8988">
                <a:solidFill>
                  <a:srgbClr val="FFFFFF"/>
                </a:solidFill>
                <a:latin typeface="Raleway"/>
                <a:ea typeface="Raleway"/>
                <a:cs typeface="Raleway"/>
                <a:sym typeface="Raleway"/>
              </a:rPr>
              <a:t>ĐÁNH GIÁ</a:t>
            </a:r>
          </a:p>
        </p:txBody>
      </p:sp>
      <p:sp>
        <p:nvSpPr>
          <p:cNvPr id="17" name="TextBox 17"/>
          <p:cNvSpPr txBox="1"/>
          <p:nvPr/>
        </p:nvSpPr>
        <p:spPr>
          <a:xfrm>
            <a:off x="3937076" y="3804607"/>
            <a:ext cx="630793" cy="523457"/>
          </a:xfrm>
          <a:prstGeom prst="rect">
            <a:avLst/>
          </a:prstGeom>
        </p:spPr>
        <p:txBody>
          <a:bodyPr lIns="0" tIns="0" rIns="0" bIns="0" rtlCol="0" anchor="t">
            <a:spAutoFit/>
          </a:bodyPr>
          <a:lstStyle/>
          <a:p>
            <a:pPr algn="l">
              <a:lnSpc>
                <a:spcPts val="4047"/>
              </a:lnSpc>
              <a:spcBef>
                <a:spcPct val="0"/>
              </a:spcBef>
            </a:pPr>
            <a:r>
              <a:rPr lang="en-US" sz="3489" b="1">
                <a:solidFill>
                  <a:srgbClr val="1D386D"/>
                </a:solidFill>
                <a:latin typeface="Raleway Ultra-Bold"/>
                <a:ea typeface="Raleway Ultra-Bold"/>
                <a:cs typeface="Raleway Ultra-Bold"/>
                <a:sym typeface="Raleway Ultra-Bold"/>
              </a:rPr>
              <a:t>01</a:t>
            </a:r>
          </a:p>
        </p:txBody>
      </p:sp>
      <p:sp>
        <p:nvSpPr>
          <p:cNvPr id="18" name="TextBox 18"/>
          <p:cNvSpPr txBox="1"/>
          <p:nvPr/>
        </p:nvSpPr>
        <p:spPr>
          <a:xfrm>
            <a:off x="3041036" y="5075272"/>
            <a:ext cx="2337266" cy="1657019"/>
          </a:xfrm>
          <a:prstGeom prst="rect">
            <a:avLst/>
          </a:prstGeom>
        </p:spPr>
        <p:txBody>
          <a:bodyPr lIns="0" tIns="0" rIns="0" bIns="0" rtlCol="0" anchor="t">
            <a:spAutoFit/>
          </a:bodyPr>
          <a:lstStyle/>
          <a:p>
            <a:pPr algn="ctr">
              <a:lnSpc>
                <a:spcPts val="3314"/>
              </a:lnSpc>
              <a:spcBef>
                <a:spcPct val="0"/>
              </a:spcBef>
            </a:pPr>
            <a:r>
              <a:rPr lang="en-US" sz="2857" b="1">
                <a:solidFill>
                  <a:srgbClr val="FFFFFF"/>
                </a:solidFill>
                <a:latin typeface="Raleway Ultra-Bold"/>
                <a:ea typeface="Raleway Ultra-Bold"/>
                <a:cs typeface="Raleway Ultra-Bold"/>
                <a:sym typeface="Raleway Ultra-Bold"/>
              </a:rPr>
              <a:t>AVERAGE PRECISION (AP) DỰA TRÊN OKS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781057" y="3727076"/>
            <a:ext cx="3595682" cy="4184066"/>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3043172" y="3527506"/>
            <a:ext cx="982428" cy="1143189"/>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3" name="Freeform 13"/>
          <p:cNvSpPr/>
          <p:nvPr/>
        </p:nvSpPr>
        <p:spPr>
          <a:xfrm>
            <a:off x="6732110" y="3067788"/>
            <a:ext cx="10527190" cy="5303072"/>
          </a:xfrm>
          <a:custGeom>
            <a:avLst/>
            <a:gdLst/>
            <a:ahLst/>
            <a:cxnLst/>
            <a:rect l="l" t="t" r="r" b="b"/>
            <a:pathLst>
              <a:path w="10527190" h="5303072">
                <a:moveTo>
                  <a:pt x="0" y="0"/>
                </a:moveTo>
                <a:lnTo>
                  <a:pt x="10527190" y="0"/>
                </a:lnTo>
                <a:lnTo>
                  <a:pt x="10527190" y="5303072"/>
                </a:lnTo>
                <a:lnTo>
                  <a:pt x="0" y="5303072"/>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18/33</a:t>
            </a:r>
          </a:p>
        </p:txBody>
      </p:sp>
      <p:sp>
        <p:nvSpPr>
          <p:cNvPr id="15" name="TextBox 15"/>
          <p:cNvSpPr txBox="1"/>
          <p:nvPr/>
        </p:nvSpPr>
        <p:spPr>
          <a:xfrm>
            <a:off x="4637089" y="834886"/>
            <a:ext cx="3857403"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CHỈ SỐ</a:t>
            </a:r>
          </a:p>
        </p:txBody>
      </p:sp>
      <p:sp>
        <p:nvSpPr>
          <p:cNvPr id="16" name="TextBox 16"/>
          <p:cNvSpPr txBox="1"/>
          <p:nvPr/>
        </p:nvSpPr>
        <p:spPr>
          <a:xfrm>
            <a:off x="8716953" y="817769"/>
            <a:ext cx="5534779" cy="1339133"/>
          </a:xfrm>
          <a:prstGeom prst="rect">
            <a:avLst/>
          </a:prstGeom>
        </p:spPr>
        <p:txBody>
          <a:bodyPr lIns="0" tIns="0" rIns="0" bIns="0" rtlCol="0" anchor="t">
            <a:spAutoFit/>
          </a:bodyPr>
          <a:lstStyle/>
          <a:p>
            <a:pPr algn="just">
              <a:lnSpc>
                <a:spcPts val="10426"/>
              </a:lnSpc>
              <a:spcBef>
                <a:spcPct val="0"/>
              </a:spcBef>
            </a:pPr>
            <a:r>
              <a:rPr lang="en-US" sz="8988">
                <a:solidFill>
                  <a:srgbClr val="FFFFFF"/>
                </a:solidFill>
                <a:latin typeface="Raleway"/>
                <a:ea typeface="Raleway"/>
                <a:cs typeface="Raleway"/>
                <a:sym typeface="Raleway"/>
              </a:rPr>
              <a:t>ĐÁNH GIÁ</a:t>
            </a:r>
          </a:p>
        </p:txBody>
      </p:sp>
      <p:sp>
        <p:nvSpPr>
          <p:cNvPr id="17" name="TextBox 17"/>
          <p:cNvSpPr txBox="1"/>
          <p:nvPr/>
        </p:nvSpPr>
        <p:spPr>
          <a:xfrm>
            <a:off x="3250670" y="3791052"/>
            <a:ext cx="656532" cy="544816"/>
          </a:xfrm>
          <a:prstGeom prst="rect">
            <a:avLst/>
          </a:prstGeom>
        </p:spPr>
        <p:txBody>
          <a:bodyPr lIns="0" tIns="0" rIns="0" bIns="0" rtlCol="0" anchor="t">
            <a:spAutoFit/>
          </a:bodyPr>
          <a:lstStyle/>
          <a:p>
            <a:pPr algn="l">
              <a:lnSpc>
                <a:spcPts val="4212"/>
              </a:lnSpc>
              <a:spcBef>
                <a:spcPct val="0"/>
              </a:spcBef>
            </a:pPr>
            <a:r>
              <a:rPr lang="en-US" sz="3631" b="1">
                <a:solidFill>
                  <a:srgbClr val="1D386D"/>
                </a:solidFill>
                <a:latin typeface="Raleway Ultra-Bold"/>
                <a:ea typeface="Raleway Ultra-Bold"/>
                <a:cs typeface="Raleway Ultra-Bold"/>
                <a:sym typeface="Raleway Ultra-Bold"/>
              </a:rPr>
              <a:t>02</a:t>
            </a:r>
          </a:p>
        </p:txBody>
      </p:sp>
      <p:sp>
        <p:nvSpPr>
          <p:cNvPr id="18" name="TextBox 18"/>
          <p:cNvSpPr txBox="1"/>
          <p:nvPr/>
        </p:nvSpPr>
        <p:spPr>
          <a:xfrm>
            <a:off x="2135711" y="5402494"/>
            <a:ext cx="2886452" cy="874438"/>
          </a:xfrm>
          <a:prstGeom prst="rect">
            <a:avLst/>
          </a:prstGeom>
        </p:spPr>
        <p:txBody>
          <a:bodyPr lIns="0" tIns="0" rIns="0" bIns="0" rtlCol="0" anchor="t">
            <a:spAutoFit/>
          </a:bodyPr>
          <a:lstStyle/>
          <a:p>
            <a:pPr algn="ctr">
              <a:lnSpc>
                <a:spcPts val="3449"/>
              </a:lnSpc>
              <a:spcBef>
                <a:spcPct val="0"/>
              </a:spcBef>
            </a:pPr>
            <a:r>
              <a:rPr lang="en-US" sz="2973" b="1">
                <a:solidFill>
                  <a:srgbClr val="FFFFFF"/>
                </a:solidFill>
                <a:latin typeface="Raleway Ultra-Bold"/>
                <a:ea typeface="Raleway Ultra-Bold"/>
                <a:cs typeface="Raleway Ultra-Bold"/>
                <a:sym typeface="Raleway Ultra-Bold"/>
              </a:rPr>
              <a:t>AVERAGE RECALL (AR)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7" name="TextBox 7"/>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02/34</a:t>
            </a:r>
          </a:p>
        </p:txBody>
      </p:sp>
      <p:sp>
        <p:nvSpPr>
          <p:cNvPr id="8" name="TextBox 8"/>
          <p:cNvSpPr txBox="1"/>
          <p:nvPr/>
        </p:nvSpPr>
        <p:spPr>
          <a:xfrm>
            <a:off x="6495657" y="902031"/>
            <a:ext cx="2870829"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MỤC</a:t>
            </a:r>
          </a:p>
        </p:txBody>
      </p:sp>
      <p:sp>
        <p:nvSpPr>
          <p:cNvPr id="9" name="TextBox 9"/>
          <p:cNvSpPr txBox="1"/>
          <p:nvPr/>
        </p:nvSpPr>
        <p:spPr>
          <a:xfrm>
            <a:off x="9366486" y="902031"/>
            <a:ext cx="2365988" cy="1339133"/>
          </a:xfrm>
          <a:prstGeom prst="rect">
            <a:avLst/>
          </a:prstGeom>
        </p:spPr>
        <p:txBody>
          <a:bodyPr lIns="0" tIns="0" rIns="0" bIns="0" rtlCol="0" anchor="t">
            <a:spAutoFit/>
          </a:bodyPr>
          <a:lstStyle/>
          <a:p>
            <a:pPr algn="just">
              <a:lnSpc>
                <a:spcPts val="10426"/>
              </a:lnSpc>
              <a:spcBef>
                <a:spcPct val="0"/>
              </a:spcBef>
            </a:pPr>
            <a:r>
              <a:rPr lang="en-US" sz="8988">
                <a:solidFill>
                  <a:srgbClr val="FFFFFF"/>
                </a:solidFill>
                <a:latin typeface="Raleway Light"/>
                <a:ea typeface="Raleway Light"/>
                <a:cs typeface="Raleway Light"/>
                <a:sym typeface="Raleway Light"/>
              </a:rPr>
              <a:t>LỤC</a:t>
            </a:r>
          </a:p>
        </p:txBody>
      </p:sp>
      <p:grpSp>
        <p:nvGrpSpPr>
          <p:cNvPr id="10" name="Group 10"/>
          <p:cNvGrpSpPr/>
          <p:nvPr/>
        </p:nvGrpSpPr>
        <p:grpSpPr>
          <a:xfrm>
            <a:off x="4615418" y="2993716"/>
            <a:ext cx="2418121" cy="2813814"/>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a:off x="7934939" y="2976657"/>
            <a:ext cx="2418121" cy="2813814"/>
            <a:chOff x="0" y="0"/>
            <a:chExt cx="698500" cy="812800"/>
          </a:xfrm>
        </p:grpSpPr>
        <p:sp>
          <p:nvSpPr>
            <p:cNvPr id="14" name="Freeform 1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5" name="TextBox 15"/>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6" name="Group 16"/>
          <p:cNvGrpSpPr/>
          <p:nvPr/>
        </p:nvGrpSpPr>
        <p:grpSpPr>
          <a:xfrm>
            <a:off x="5521004" y="2772653"/>
            <a:ext cx="660689" cy="768802"/>
            <a:chOff x="0" y="0"/>
            <a:chExt cx="698500" cy="812800"/>
          </a:xfrm>
        </p:grpSpPr>
        <p:sp>
          <p:nvSpPr>
            <p:cNvPr id="17" name="Freeform 1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8" name="TextBox 18"/>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9" name="TextBox 19"/>
          <p:cNvSpPr txBox="1"/>
          <p:nvPr/>
        </p:nvSpPr>
        <p:spPr>
          <a:xfrm>
            <a:off x="5660548" y="2940364"/>
            <a:ext cx="441523" cy="375918"/>
          </a:xfrm>
          <a:prstGeom prst="rect">
            <a:avLst/>
          </a:prstGeom>
        </p:spPr>
        <p:txBody>
          <a:bodyPr lIns="0" tIns="0" rIns="0" bIns="0" rtlCol="0" anchor="t">
            <a:spAutoFit/>
          </a:bodyPr>
          <a:lstStyle/>
          <a:p>
            <a:pPr algn="l">
              <a:lnSpc>
                <a:spcPts val="2832"/>
              </a:lnSpc>
              <a:spcBef>
                <a:spcPct val="0"/>
              </a:spcBef>
            </a:pPr>
            <a:r>
              <a:rPr lang="en-US" sz="2442" b="1">
                <a:solidFill>
                  <a:srgbClr val="1D386D"/>
                </a:solidFill>
                <a:latin typeface="Raleway Ultra-Bold"/>
                <a:ea typeface="Raleway Ultra-Bold"/>
                <a:cs typeface="Raleway Ultra-Bold"/>
                <a:sym typeface="Raleway Ultra-Bold"/>
              </a:rPr>
              <a:t>01</a:t>
            </a:r>
          </a:p>
        </p:txBody>
      </p:sp>
      <p:sp>
        <p:nvSpPr>
          <p:cNvPr id="20" name="TextBox 20"/>
          <p:cNvSpPr txBox="1"/>
          <p:nvPr/>
        </p:nvSpPr>
        <p:spPr>
          <a:xfrm>
            <a:off x="5033367" y="3836431"/>
            <a:ext cx="1635964" cy="1118860"/>
          </a:xfrm>
          <a:prstGeom prst="rect">
            <a:avLst/>
          </a:prstGeom>
        </p:spPr>
        <p:txBody>
          <a:bodyPr lIns="0" tIns="0" rIns="0" bIns="0" rtlCol="0" anchor="t">
            <a:spAutoFit/>
          </a:bodyPr>
          <a:lstStyle/>
          <a:p>
            <a:pPr algn="ctr">
              <a:lnSpc>
                <a:spcPts val="2918"/>
              </a:lnSpc>
              <a:spcBef>
                <a:spcPct val="0"/>
              </a:spcBef>
            </a:pPr>
            <a:r>
              <a:rPr lang="en-US" sz="2516" b="1">
                <a:solidFill>
                  <a:srgbClr val="FFFFFF"/>
                </a:solidFill>
                <a:latin typeface="Raleway Ultra-Bold"/>
                <a:ea typeface="Raleway Ultra-Bold"/>
                <a:cs typeface="Raleway Ultra-Bold"/>
                <a:sym typeface="Raleway Ultra-Bold"/>
              </a:rPr>
              <a:t>PHƯƠNG PHÁP ĐỀ XUẤT</a:t>
            </a:r>
          </a:p>
        </p:txBody>
      </p:sp>
      <p:grpSp>
        <p:nvGrpSpPr>
          <p:cNvPr id="21" name="Group 21"/>
          <p:cNvGrpSpPr/>
          <p:nvPr/>
        </p:nvGrpSpPr>
        <p:grpSpPr>
          <a:xfrm>
            <a:off x="8783721" y="2842444"/>
            <a:ext cx="660689" cy="768802"/>
            <a:chOff x="0" y="0"/>
            <a:chExt cx="698500" cy="812800"/>
          </a:xfrm>
        </p:grpSpPr>
        <p:sp>
          <p:nvSpPr>
            <p:cNvPr id="22" name="Freeform 2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23" name="TextBox 23"/>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24" name="TextBox 24"/>
          <p:cNvSpPr txBox="1"/>
          <p:nvPr/>
        </p:nvSpPr>
        <p:spPr>
          <a:xfrm>
            <a:off x="8923265" y="3010156"/>
            <a:ext cx="441523" cy="375918"/>
          </a:xfrm>
          <a:prstGeom prst="rect">
            <a:avLst/>
          </a:prstGeom>
        </p:spPr>
        <p:txBody>
          <a:bodyPr lIns="0" tIns="0" rIns="0" bIns="0" rtlCol="0" anchor="t">
            <a:spAutoFit/>
          </a:bodyPr>
          <a:lstStyle/>
          <a:p>
            <a:pPr algn="l">
              <a:lnSpc>
                <a:spcPts val="2832"/>
              </a:lnSpc>
              <a:spcBef>
                <a:spcPct val="0"/>
              </a:spcBef>
            </a:pPr>
            <a:r>
              <a:rPr lang="en-US" sz="2442" b="1">
                <a:solidFill>
                  <a:srgbClr val="1D386D"/>
                </a:solidFill>
                <a:latin typeface="Raleway Ultra-Bold"/>
                <a:ea typeface="Raleway Ultra-Bold"/>
                <a:cs typeface="Raleway Ultra-Bold"/>
                <a:sym typeface="Raleway Ultra-Bold"/>
              </a:rPr>
              <a:t>02</a:t>
            </a:r>
          </a:p>
        </p:txBody>
      </p:sp>
      <p:sp>
        <p:nvSpPr>
          <p:cNvPr id="25" name="TextBox 25"/>
          <p:cNvSpPr txBox="1"/>
          <p:nvPr/>
        </p:nvSpPr>
        <p:spPr>
          <a:xfrm>
            <a:off x="8173447" y="3819371"/>
            <a:ext cx="1941159" cy="1118860"/>
          </a:xfrm>
          <a:prstGeom prst="rect">
            <a:avLst/>
          </a:prstGeom>
        </p:spPr>
        <p:txBody>
          <a:bodyPr lIns="0" tIns="0" rIns="0" bIns="0" rtlCol="0" anchor="t">
            <a:spAutoFit/>
          </a:bodyPr>
          <a:lstStyle/>
          <a:p>
            <a:pPr algn="ctr">
              <a:lnSpc>
                <a:spcPts val="2918"/>
              </a:lnSpc>
              <a:spcBef>
                <a:spcPct val="0"/>
              </a:spcBef>
            </a:pPr>
            <a:r>
              <a:rPr lang="en-US" sz="2516" b="1">
                <a:solidFill>
                  <a:srgbClr val="FFFFFF"/>
                </a:solidFill>
                <a:latin typeface="Raleway Ultra-Bold"/>
                <a:ea typeface="Raleway Ultra-Bold"/>
                <a:cs typeface="Raleway Ultra-Bold"/>
                <a:sym typeface="Raleway Ultra-Bold"/>
              </a:rPr>
              <a:t>CÔNG TRÌNH LIÊN QUAN</a:t>
            </a:r>
          </a:p>
        </p:txBody>
      </p:sp>
      <p:grpSp>
        <p:nvGrpSpPr>
          <p:cNvPr id="26" name="Group 26"/>
          <p:cNvGrpSpPr/>
          <p:nvPr/>
        </p:nvGrpSpPr>
        <p:grpSpPr>
          <a:xfrm>
            <a:off x="11254461" y="2993716"/>
            <a:ext cx="2418121" cy="2813814"/>
            <a:chOff x="0" y="0"/>
            <a:chExt cx="698500" cy="812800"/>
          </a:xfrm>
        </p:grpSpPr>
        <p:sp>
          <p:nvSpPr>
            <p:cNvPr id="27" name="Freeform 2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8" name="TextBox 28"/>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29" name="Group 29"/>
          <p:cNvGrpSpPr/>
          <p:nvPr/>
        </p:nvGrpSpPr>
        <p:grpSpPr>
          <a:xfrm>
            <a:off x="12103243" y="2859503"/>
            <a:ext cx="660689" cy="768802"/>
            <a:chOff x="0" y="0"/>
            <a:chExt cx="698500" cy="812800"/>
          </a:xfrm>
        </p:grpSpPr>
        <p:sp>
          <p:nvSpPr>
            <p:cNvPr id="30" name="Freeform 3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31" name="TextBox 31"/>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32" name="TextBox 32"/>
          <p:cNvSpPr txBox="1"/>
          <p:nvPr/>
        </p:nvSpPr>
        <p:spPr>
          <a:xfrm>
            <a:off x="12242787" y="3027215"/>
            <a:ext cx="441523" cy="375918"/>
          </a:xfrm>
          <a:prstGeom prst="rect">
            <a:avLst/>
          </a:prstGeom>
        </p:spPr>
        <p:txBody>
          <a:bodyPr lIns="0" tIns="0" rIns="0" bIns="0" rtlCol="0" anchor="t">
            <a:spAutoFit/>
          </a:bodyPr>
          <a:lstStyle/>
          <a:p>
            <a:pPr algn="l">
              <a:lnSpc>
                <a:spcPts val="2832"/>
              </a:lnSpc>
              <a:spcBef>
                <a:spcPct val="0"/>
              </a:spcBef>
            </a:pPr>
            <a:r>
              <a:rPr lang="en-US" sz="2442" b="1">
                <a:solidFill>
                  <a:srgbClr val="1D386D"/>
                </a:solidFill>
                <a:latin typeface="Raleway Ultra-Bold"/>
                <a:ea typeface="Raleway Ultra-Bold"/>
                <a:cs typeface="Raleway Ultra-Bold"/>
                <a:sym typeface="Raleway Ultra-Bold"/>
              </a:rPr>
              <a:t>03</a:t>
            </a:r>
          </a:p>
        </p:txBody>
      </p:sp>
      <p:sp>
        <p:nvSpPr>
          <p:cNvPr id="33" name="TextBox 33"/>
          <p:cNvSpPr txBox="1"/>
          <p:nvPr/>
        </p:nvSpPr>
        <p:spPr>
          <a:xfrm>
            <a:off x="11492968" y="3999055"/>
            <a:ext cx="1941159" cy="759493"/>
          </a:xfrm>
          <a:prstGeom prst="rect">
            <a:avLst/>
          </a:prstGeom>
        </p:spPr>
        <p:txBody>
          <a:bodyPr lIns="0" tIns="0" rIns="0" bIns="0" rtlCol="0" anchor="t">
            <a:spAutoFit/>
          </a:bodyPr>
          <a:lstStyle/>
          <a:p>
            <a:pPr algn="ctr">
              <a:lnSpc>
                <a:spcPts val="2924"/>
              </a:lnSpc>
              <a:spcBef>
                <a:spcPct val="0"/>
              </a:spcBef>
            </a:pPr>
            <a:r>
              <a:rPr lang="en-US" sz="2520" b="1">
                <a:solidFill>
                  <a:srgbClr val="FFFFFF"/>
                </a:solidFill>
                <a:latin typeface="Raleway Ultra-Bold"/>
                <a:ea typeface="Raleway Ultra-Bold"/>
                <a:cs typeface="Raleway Ultra-Bold"/>
                <a:sym typeface="Raleway Ultra-Bold"/>
              </a:rPr>
              <a:t>MÔ HÌNH  LÝ THUYẾT</a:t>
            </a:r>
          </a:p>
        </p:txBody>
      </p:sp>
      <p:grpSp>
        <p:nvGrpSpPr>
          <p:cNvPr id="34" name="Group 34"/>
          <p:cNvGrpSpPr/>
          <p:nvPr/>
        </p:nvGrpSpPr>
        <p:grpSpPr>
          <a:xfrm>
            <a:off x="4615418" y="6260273"/>
            <a:ext cx="2418121" cy="2813814"/>
            <a:chOff x="0" y="0"/>
            <a:chExt cx="698500" cy="812800"/>
          </a:xfrm>
        </p:grpSpPr>
        <p:sp>
          <p:nvSpPr>
            <p:cNvPr id="35" name="Freeform 3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36" name="TextBox 36"/>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37" name="Group 37"/>
          <p:cNvGrpSpPr/>
          <p:nvPr/>
        </p:nvGrpSpPr>
        <p:grpSpPr>
          <a:xfrm>
            <a:off x="7934939" y="6243214"/>
            <a:ext cx="2418121" cy="2813814"/>
            <a:chOff x="0" y="0"/>
            <a:chExt cx="698500" cy="812800"/>
          </a:xfrm>
        </p:grpSpPr>
        <p:sp>
          <p:nvSpPr>
            <p:cNvPr id="38" name="Freeform 3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39" name="TextBox 3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40" name="Group 40"/>
          <p:cNvGrpSpPr/>
          <p:nvPr/>
        </p:nvGrpSpPr>
        <p:grpSpPr>
          <a:xfrm>
            <a:off x="5521004" y="6039209"/>
            <a:ext cx="660689" cy="768802"/>
            <a:chOff x="0" y="0"/>
            <a:chExt cx="698500" cy="812800"/>
          </a:xfrm>
        </p:grpSpPr>
        <p:sp>
          <p:nvSpPr>
            <p:cNvPr id="41" name="Freeform 4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42" name="TextBox 4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43" name="TextBox 43"/>
          <p:cNvSpPr txBox="1"/>
          <p:nvPr/>
        </p:nvSpPr>
        <p:spPr>
          <a:xfrm>
            <a:off x="5660548" y="6206921"/>
            <a:ext cx="441523" cy="375918"/>
          </a:xfrm>
          <a:prstGeom prst="rect">
            <a:avLst/>
          </a:prstGeom>
        </p:spPr>
        <p:txBody>
          <a:bodyPr lIns="0" tIns="0" rIns="0" bIns="0" rtlCol="0" anchor="t">
            <a:spAutoFit/>
          </a:bodyPr>
          <a:lstStyle/>
          <a:p>
            <a:pPr algn="l">
              <a:lnSpc>
                <a:spcPts val="2832"/>
              </a:lnSpc>
              <a:spcBef>
                <a:spcPct val="0"/>
              </a:spcBef>
            </a:pPr>
            <a:r>
              <a:rPr lang="en-US" sz="2442" b="1">
                <a:solidFill>
                  <a:srgbClr val="1D386D"/>
                </a:solidFill>
                <a:latin typeface="Raleway Ultra-Bold"/>
                <a:ea typeface="Raleway Ultra-Bold"/>
                <a:cs typeface="Raleway Ultra-Bold"/>
                <a:sym typeface="Raleway Ultra-Bold"/>
              </a:rPr>
              <a:t>04</a:t>
            </a:r>
          </a:p>
        </p:txBody>
      </p:sp>
      <p:sp>
        <p:nvSpPr>
          <p:cNvPr id="44" name="TextBox 44"/>
          <p:cNvSpPr txBox="1"/>
          <p:nvPr/>
        </p:nvSpPr>
        <p:spPr>
          <a:xfrm>
            <a:off x="5033367" y="7102987"/>
            <a:ext cx="1635964" cy="1118860"/>
          </a:xfrm>
          <a:prstGeom prst="rect">
            <a:avLst/>
          </a:prstGeom>
        </p:spPr>
        <p:txBody>
          <a:bodyPr lIns="0" tIns="0" rIns="0" bIns="0" rtlCol="0" anchor="t">
            <a:spAutoFit/>
          </a:bodyPr>
          <a:lstStyle/>
          <a:p>
            <a:pPr algn="ctr">
              <a:lnSpc>
                <a:spcPts val="2918"/>
              </a:lnSpc>
              <a:spcBef>
                <a:spcPct val="0"/>
              </a:spcBef>
            </a:pPr>
            <a:r>
              <a:rPr lang="en-US" sz="2516" b="1">
                <a:solidFill>
                  <a:srgbClr val="FFFFFF"/>
                </a:solidFill>
                <a:latin typeface="Raleway Ultra-Bold"/>
                <a:ea typeface="Raleway Ultra-Bold"/>
                <a:cs typeface="Raleway Ultra-Bold"/>
                <a:sym typeface="Raleway Ultra-Bold"/>
              </a:rPr>
              <a:t>CÁC CHỈ SỐ ĐÁNH GIÁ</a:t>
            </a:r>
          </a:p>
        </p:txBody>
      </p:sp>
      <p:grpSp>
        <p:nvGrpSpPr>
          <p:cNvPr id="45" name="Group 45"/>
          <p:cNvGrpSpPr/>
          <p:nvPr/>
        </p:nvGrpSpPr>
        <p:grpSpPr>
          <a:xfrm>
            <a:off x="8783721" y="6109001"/>
            <a:ext cx="660689" cy="768802"/>
            <a:chOff x="0" y="0"/>
            <a:chExt cx="698500" cy="812800"/>
          </a:xfrm>
        </p:grpSpPr>
        <p:sp>
          <p:nvSpPr>
            <p:cNvPr id="46" name="Freeform 4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47" name="TextBox 47"/>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48" name="TextBox 48"/>
          <p:cNvSpPr txBox="1"/>
          <p:nvPr/>
        </p:nvSpPr>
        <p:spPr>
          <a:xfrm>
            <a:off x="8923265" y="6276713"/>
            <a:ext cx="441523" cy="375918"/>
          </a:xfrm>
          <a:prstGeom prst="rect">
            <a:avLst/>
          </a:prstGeom>
        </p:spPr>
        <p:txBody>
          <a:bodyPr lIns="0" tIns="0" rIns="0" bIns="0" rtlCol="0" anchor="t">
            <a:spAutoFit/>
          </a:bodyPr>
          <a:lstStyle/>
          <a:p>
            <a:pPr algn="l">
              <a:lnSpc>
                <a:spcPts val="2832"/>
              </a:lnSpc>
              <a:spcBef>
                <a:spcPct val="0"/>
              </a:spcBef>
            </a:pPr>
            <a:r>
              <a:rPr lang="en-US" sz="2442" b="1">
                <a:solidFill>
                  <a:srgbClr val="1D386D"/>
                </a:solidFill>
                <a:latin typeface="Raleway Ultra-Bold"/>
                <a:ea typeface="Raleway Ultra-Bold"/>
                <a:cs typeface="Raleway Ultra-Bold"/>
                <a:sym typeface="Raleway Ultra-Bold"/>
              </a:rPr>
              <a:t>05</a:t>
            </a:r>
          </a:p>
        </p:txBody>
      </p:sp>
      <p:sp>
        <p:nvSpPr>
          <p:cNvPr id="49" name="TextBox 49"/>
          <p:cNvSpPr txBox="1"/>
          <p:nvPr/>
        </p:nvSpPr>
        <p:spPr>
          <a:xfrm>
            <a:off x="8173447" y="7085928"/>
            <a:ext cx="1941159" cy="1118860"/>
          </a:xfrm>
          <a:prstGeom prst="rect">
            <a:avLst/>
          </a:prstGeom>
        </p:spPr>
        <p:txBody>
          <a:bodyPr lIns="0" tIns="0" rIns="0" bIns="0" rtlCol="0" anchor="t">
            <a:spAutoFit/>
          </a:bodyPr>
          <a:lstStyle/>
          <a:p>
            <a:pPr algn="ctr">
              <a:lnSpc>
                <a:spcPts val="2918"/>
              </a:lnSpc>
              <a:spcBef>
                <a:spcPct val="0"/>
              </a:spcBef>
            </a:pPr>
            <a:r>
              <a:rPr lang="en-US" sz="2516" b="1">
                <a:solidFill>
                  <a:srgbClr val="FFFFFF"/>
                </a:solidFill>
                <a:latin typeface="Raleway Ultra-Bold"/>
                <a:ea typeface="Raleway Ultra-Bold"/>
                <a:cs typeface="Raleway Ultra-Bold"/>
                <a:sym typeface="Raleway Ultra-Bold"/>
              </a:rPr>
              <a:t>TẬP DỮ LIỆU VÀ THỰC NGHIỆM</a:t>
            </a:r>
          </a:p>
        </p:txBody>
      </p:sp>
      <p:grpSp>
        <p:nvGrpSpPr>
          <p:cNvPr id="50" name="Group 50"/>
          <p:cNvGrpSpPr/>
          <p:nvPr/>
        </p:nvGrpSpPr>
        <p:grpSpPr>
          <a:xfrm>
            <a:off x="11254461" y="6260273"/>
            <a:ext cx="2418121" cy="2813814"/>
            <a:chOff x="0" y="0"/>
            <a:chExt cx="698500" cy="812800"/>
          </a:xfrm>
        </p:grpSpPr>
        <p:sp>
          <p:nvSpPr>
            <p:cNvPr id="51" name="Freeform 5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52" name="TextBox 5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53" name="Group 53"/>
          <p:cNvGrpSpPr/>
          <p:nvPr/>
        </p:nvGrpSpPr>
        <p:grpSpPr>
          <a:xfrm>
            <a:off x="12103243" y="6126060"/>
            <a:ext cx="660689" cy="768802"/>
            <a:chOff x="0" y="0"/>
            <a:chExt cx="698500" cy="812800"/>
          </a:xfrm>
        </p:grpSpPr>
        <p:sp>
          <p:nvSpPr>
            <p:cNvPr id="54" name="Freeform 5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55" name="TextBox 55"/>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56" name="TextBox 56"/>
          <p:cNvSpPr txBox="1"/>
          <p:nvPr/>
        </p:nvSpPr>
        <p:spPr>
          <a:xfrm>
            <a:off x="12242787" y="6293772"/>
            <a:ext cx="441523" cy="375918"/>
          </a:xfrm>
          <a:prstGeom prst="rect">
            <a:avLst/>
          </a:prstGeom>
        </p:spPr>
        <p:txBody>
          <a:bodyPr lIns="0" tIns="0" rIns="0" bIns="0" rtlCol="0" anchor="t">
            <a:spAutoFit/>
          </a:bodyPr>
          <a:lstStyle/>
          <a:p>
            <a:pPr algn="l">
              <a:lnSpc>
                <a:spcPts val="2832"/>
              </a:lnSpc>
              <a:spcBef>
                <a:spcPct val="0"/>
              </a:spcBef>
            </a:pPr>
            <a:r>
              <a:rPr lang="en-US" sz="2442" b="1">
                <a:solidFill>
                  <a:srgbClr val="1D386D"/>
                </a:solidFill>
                <a:latin typeface="Raleway Ultra-Bold"/>
                <a:ea typeface="Raleway Ultra-Bold"/>
                <a:cs typeface="Raleway Ultra-Bold"/>
                <a:sym typeface="Raleway Ultra-Bold"/>
              </a:rPr>
              <a:t>06</a:t>
            </a:r>
          </a:p>
        </p:txBody>
      </p:sp>
      <p:sp>
        <p:nvSpPr>
          <p:cNvPr id="57" name="TextBox 57"/>
          <p:cNvSpPr txBox="1"/>
          <p:nvPr/>
        </p:nvSpPr>
        <p:spPr>
          <a:xfrm>
            <a:off x="11492968" y="7265611"/>
            <a:ext cx="1941159" cy="759493"/>
          </a:xfrm>
          <a:prstGeom prst="rect">
            <a:avLst/>
          </a:prstGeom>
        </p:spPr>
        <p:txBody>
          <a:bodyPr lIns="0" tIns="0" rIns="0" bIns="0" rtlCol="0" anchor="t">
            <a:spAutoFit/>
          </a:bodyPr>
          <a:lstStyle/>
          <a:p>
            <a:pPr algn="ctr">
              <a:lnSpc>
                <a:spcPts val="2924"/>
              </a:lnSpc>
              <a:spcBef>
                <a:spcPct val="0"/>
              </a:spcBef>
            </a:pPr>
            <a:r>
              <a:rPr lang="en-US" sz="2520" b="1">
                <a:solidFill>
                  <a:srgbClr val="FFFFFF"/>
                </a:solidFill>
                <a:latin typeface="Raleway Ultra-Bold"/>
                <a:ea typeface="Raleway Ultra-Bold"/>
                <a:cs typeface="Raleway Ultra-Bold"/>
                <a:sym typeface="Raleway Ultra-Bold"/>
              </a:rPr>
              <a:t>KẾT QUẢ VÀ THẢO LUẬN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535666" y="3592021"/>
            <a:ext cx="3839434" cy="4467705"/>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2883341" y="3378922"/>
            <a:ext cx="1049027" cy="1220686"/>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3" name="Freeform 13"/>
          <p:cNvSpPr/>
          <p:nvPr/>
        </p:nvSpPr>
        <p:spPr>
          <a:xfrm>
            <a:off x="6715633" y="3260859"/>
            <a:ext cx="10325553" cy="4916930"/>
          </a:xfrm>
          <a:custGeom>
            <a:avLst/>
            <a:gdLst/>
            <a:ahLst/>
            <a:cxnLst/>
            <a:rect l="l" t="t" r="r" b="b"/>
            <a:pathLst>
              <a:path w="10325553" h="4916930">
                <a:moveTo>
                  <a:pt x="0" y="0"/>
                </a:moveTo>
                <a:lnTo>
                  <a:pt x="10325554" y="0"/>
                </a:lnTo>
                <a:lnTo>
                  <a:pt x="10325554" y="4916930"/>
                </a:lnTo>
                <a:lnTo>
                  <a:pt x="0" y="4916930"/>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19/33</a:t>
            </a:r>
          </a:p>
        </p:txBody>
      </p:sp>
      <p:sp>
        <p:nvSpPr>
          <p:cNvPr id="15" name="TextBox 15"/>
          <p:cNvSpPr txBox="1"/>
          <p:nvPr/>
        </p:nvSpPr>
        <p:spPr>
          <a:xfrm>
            <a:off x="4637089" y="834886"/>
            <a:ext cx="3857403"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CHỈ SỐ</a:t>
            </a:r>
          </a:p>
        </p:txBody>
      </p:sp>
      <p:sp>
        <p:nvSpPr>
          <p:cNvPr id="16" name="TextBox 16"/>
          <p:cNvSpPr txBox="1"/>
          <p:nvPr/>
        </p:nvSpPr>
        <p:spPr>
          <a:xfrm>
            <a:off x="8716953" y="817769"/>
            <a:ext cx="5534779" cy="1339133"/>
          </a:xfrm>
          <a:prstGeom prst="rect">
            <a:avLst/>
          </a:prstGeom>
        </p:spPr>
        <p:txBody>
          <a:bodyPr lIns="0" tIns="0" rIns="0" bIns="0" rtlCol="0" anchor="t">
            <a:spAutoFit/>
          </a:bodyPr>
          <a:lstStyle/>
          <a:p>
            <a:pPr algn="just">
              <a:lnSpc>
                <a:spcPts val="10426"/>
              </a:lnSpc>
              <a:spcBef>
                <a:spcPct val="0"/>
              </a:spcBef>
            </a:pPr>
            <a:r>
              <a:rPr lang="en-US" sz="8988">
                <a:solidFill>
                  <a:srgbClr val="FFFFFF"/>
                </a:solidFill>
                <a:latin typeface="Raleway"/>
                <a:ea typeface="Raleway"/>
                <a:cs typeface="Raleway"/>
                <a:sym typeface="Raleway"/>
              </a:rPr>
              <a:t>ĐÁNH GIÁ</a:t>
            </a:r>
          </a:p>
        </p:txBody>
      </p:sp>
      <p:sp>
        <p:nvSpPr>
          <p:cNvPr id="17" name="TextBox 17"/>
          <p:cNvSpPr txBox="1"/>
          <p:nvPr/>
        </p:nvSpPr>
        <p:spPr>
          <a:xfrm>
            <a:off x="3104905" y="3679384"/>
            <a:ext cx="701039" cy="562699"/>
          </a:xfrm>
          <a:prstGeom prst="rect">
            <a:avLst/>
          </a:prstGeom>
        </p:spPr>
        <p:txBody>
          <a:bodyPr lIns="0" tIns="0" rIns="0" bIns="0" rtlCol="0" anchor="t">
            <a:spAutoFit/>
          </a:bodyPr>
          <a:lstStyle/>
          <a:p>
            <a:pPr algn="l">
              <a:lnSpc>
                <a:spcPts val="4498"/>
              </a:lnSpc>
              <a:spcBef>
                <a:spcPct val="0"/>
              </a:spcBef>
            </a:pPr>
            <a:r>
              <a:rPr lang="en-US" sz="3877" b="1">
                <a:solidFill>
                  <a:srgbClr val="1D386D"/>
                </a:solidFill>
                <a:latin typeface="Raleway Ultra-Bold"/>
                <a:ea typeface="Raleway Ultra-Bold"/>
                <a:cs typeface="Raleway Ultra-Bold"/>
                <a:sym typeface="Raleway Ultra-Bold"/>
              </a:rPr>
              <a:t>03</a:t>
            </a:r>
          </a:p>
        </p:txBody>
      </p:sp>
      <p:sp>
        <p:nvSpPr>
          <p:cNvPr id="18" name="TextBox 18"/>
          <p:cNvSpPr txBox="1"/>
          <p:nvPr/>
        </p:nvSpPr>
        <p:spPr>
          <a:xfrm>
            <a:off x="1865750" y="4815703"/>
            <a:ext cx="3082125" cy="2284666"/>
          </a:xfrm>
          <a:prstGeom prst="rect">
            <a:avLst/>
          </a:prstGeom>
        </p:spPr>
        <p:txBody>
          <a:bodyPr lIns="0" tIns="0" rIns="0" bIns="0" rtlCol="0" anchor="t">
            <a:spAutoFit/>
          </a:bodyPr>
          <a:lstStyle/>
          <a:p>
            <a:pPr algn="ctr">
              <a:lnSpc>
                <a:spcPts val="3683"/>
              </a:lnSpc>
              <a:spcBef>
                <a:spcPct val="0"/>
              </a:spcBef>
            </a:pPr>
            <a:r>
              <a:rPr lang="en-US" sz="3175" b="1">
                <a:solidFill>
                  <a:srgbClr val="FFFFFF"/>
                </a:solidFill>
                <a:latin typeface="Raleway Ultra-Bold"/>
                <a:ea typeface="Raleway Ultra-Bold"/>
                <a:cs typeface="Raleway Ultra-Bold"/>
                <a:sym typeface="Raleway Ultra-Bold"/>
              </a:rPr>
              <a:t>PCKH@0.5 (PROBABILITY OF CORRECT KEYPOINT HEAD)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7" name="TextBox 7"/>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20/33</a:t>
            </a:r>
          </a:p>
        </p:txBody>
      </p:sp>
      <p:sp>
        <p:nvSpPr>
          <p:cNvPr id="8" name="TextBox 8"/>
          <p:cNvSpPr txBox="1"/>
          <p:nvPr/>
        </p:nvSpPr>
        <p:spPr>
          <a:xfrm>
            <a:off x="4637089" y="834886"/>
            <a:ext cx="3857403"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CHỈ SỐ</a:t>
            </a:r>
          </a:p>
        </p:txBody>
      </p:sp>
      <p:sp>
        <p:nvSpPr>
          <p:cNvPr id="9" name="TextBox 9"/>
          <p:cNvSpPr txBox="1"/>
          <p:nvPr/>
        </p:nvSpPr>
        <p:spPr>
          <a:xfrm>
            <a:off x="8716953" y="817769"/>
            <a:ext cx="5534779" cy="1339133"/>
          </a:xfrm>
          <a:prstGeom prst="rect">
            <a:avLst/>
          </a:prstGeom>
        </p:spPr>
        <p:txBody>
          <a:bodyPr lIns="0" tIns="0" rIns="0" bIns="0" rtlCol="0" anchor="t">
            <a:spAutoFit/>
          </a:bodyPr>
          <a:lstStyle/>
          <a:p>
            <a:pPr algn="just">
              <a:lnSpc>
                <a:spcPts val="10426"/>
              </a:lnSpc>
              <a:spcBef>
                <a:spcPct val="0"/>
              </a:spcBef>
            </a:pPr>
            <a:r>
              <a:rPr lang="en-US" sz="8988">
                <a:solidFill>
                  <a:srgbClr val="FFFFFF"/>
                </a:solidFill>
                <a:latin typeface="Raleway"/>
                <a:ea typeface="Raleway"/>
                <a:cs typeface="Raleway"/>
                <a:sym typeface="Raleway"/>
              </a:rPr>
              <a:t>ĐÁNH GIÁ</a:t>
            </a:r>
          </a:p>
        </p:txBody>
      </p:sp>
      <p:grpSp>
        <p:nvGrpSpPr>
          <p:cNvPr id="10" name="Group 10"/>
          <p:cNvGrpSpPr/>
          <p:nvPr/>
        </p:nvGrpSpPr>
        <p:grpSpPr>
          <a:xfrm>
            <a:off x="2720431" y="3880480"/>
            <a:ext cx="3429985" cy="3991255"/>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3" name="TextBox 13"/>
          <p:cNvSpPr txBox="1"/>
          <p:nvPr/>
        </p:nvSpPr>
        <p:spPr>
          <a:xfrm>
            <a:off x="3054282" y="5236721"/>
            <a:ext cx="2753437" cy="1230378"/>
          </a:xfrm>
          <a:prstGeom prst="rect">
            <a:avLst/>
          </a:prstGeom>
        </p:spPr>
        <p:txBody>
          <a:bodyPr lIns="0" tIns="0" rIns="0" bIns="0" rtlCol="0" anchor="t">
            <a:spAutoFit/>
          </a:bodyPr>
          <a:lstStyle/>
          <a:p>
            <a:pPr algn="ctr">
              <a:lnSpc>
                <a:spcPts val="3290"/>
              </a:lnSpc>
              <a:spcBef>
                <a:spcPct val="0"/>
              </a:spcBef>
            </a:pPr>
            <a:r>
              <a:rPr lang="en-US" sz="2836" b="1">
                <a:solidFill>
                  <a:srgbClr val="FFFFFF"/>
                </a:solidFill>
                <a:latin typeface="Raleway Ultra-Bold"/>
                <a:ea typeface="Raleway Ultra-Bold"/>
                <a:cs typeface="Raleway Ultra-Bold"/>
                <a:sym typeface="Raleway Ultra-Bold"/>
              </a:rPr>
              <a:t>LATENCY (ĐỘ TRỄ) VỚI BATCH SIZE = 1</a:t>
            </a:r>
          </a:p>
        </p:txBody>
      </p:sp>
      <p:grpSp>
        <p:nvGrpSpPr>
          <p:cNvPr id="14" name="Group 14"/>
          <p:cNvGrpSpPr/>
          <p:nvPr/>
        </p:nvGrpSpPr>
        <p:grpSpPr>
          <a:xfrm>
            <a:off x="7429008" y="3856283"/>
            <a:ext cx="3429985" cy="3991255"/>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6" name="TextBox 16"/>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7" name="Group 17"/>
          <p:cNvGrpSpPr/>
          <p:nvPr/>
        </p:nvGrpSpPr>
        <p:grpSpPr>
          <a:xfrm>
            <a:off x="4004960" y="3566913"/>
            <a:ext cx="937155" cy="1090508"/>
            <a:chOff x="0" y="0"/>
            <a:chExt cx="698500" cy="812800"/>
          </a:xfrm>
        </p:grpSpPr>
        <p:sp>
          <p:nvSpPr>
            <p:cNvPr id="18" name="Freeform 1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9" name="TextBox 1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20" name="TextBox 20"/>
          <p:cNvSpPr txBox="1"/>
          <p:nvPr/>
        </p:nvSpPr>
        <p:spPr>
          <a:xfrm>
            <a:off x="4202896" y="3818314"/>
            <a:ext cx="626278" cy="519710"/>
          </a:xfrm>
          <a:prstGeom prst="rect">
            <a:avLst/>
          </a:prstGeom>
        </p:spPr>
        <p:txBody>
          <a:bodyPr lIns="0" tIns="0" rIns="0" bIns="0" rtlCol="0" anchor="t">
            <a:spAutoFit/>
          </a:bodyPr>
          <a:lstStyle/>
          <a:p>
            <a:pPr algn="l">
              <a:lnSpc>
                <a:spcPts val="4018"/>
              </a:lnSpc>
              <a:spcBef>
                <a:spcPct val="0"/>
              </a:spcBef>
            </a:pPr>
            <a:r>
              <a:rPr lang="en-US" sz="3464" b="1">
                <a:solidFill>
                  <a:srgbClr val="1D386D"/>
                </a:solidFill>
                <a:latin typeface="Raleway Ultra-Bold"/>
                <a:ea typeface="Raleway Ultra-Bold"/>
                <a:cs typeface="Raleway Ultra-Bold"/>
                <a:sym typeface="Raleway Ultra-Bold"/>
              </a:rPr>
              <a:t>04</a:t>
            </a:r>
          </a:p>
        </p:txBody>
      </p:sp>
      <p:sp>
        <p:nvSpPr>
          <p:cNvPr id="21" name="TextBox 21"/>
          <p:cNvSpPr txBox="1"/>
          <p:nvPr/>
        </p:nvSpPr>
        <p:spPr>
          <a:xfrm>
            <a:off x="7941273" y="5260919"/>
            <a:ext cx="2320534" cy="1230378"/>
          </a:xfrm>
          <a:prstGeom prst="rect">
            <a:avLst/>
          </a:prstGeom>
        </p:spPr>
        <p:txBody>
          <a:bodyPr lIns="0" tIns="0" rIns="0" bIns="0" rtlCol="0" anchor="t">
            <a:spAutoFit/>
          </a:bodyPr>
          <a:lstStyle/>
          <a:p>
            <a:pPr algn="ctr">
              <a:lnSpc>
                <a:spcPts val="3290"/>
              </a:lnSpc>
              <a:spcBef>
                <a:spcPct val="0"/>
              </a:spcBef>
            </a:pPr>
            <a:r>
              <a:rPr lang="en-US" sz="2836" b="1">
                <a:solidFill>
                  <a:srgbClr val="FFFFFF"/>
                </a:solidFill>
                <a:latin typeface="Raleway Ultra-Bold"/>
                <a:ea typeface="Raleway Ultra-Bold"/>
                <a:cs typeface="Raleway Ultra-Bold"/>
                <a:sym typeface="Raleway Ultra-Bold"/>
              </a:rPr>
              <a:t>FPS (FRAMES PER SECOND)</a:t>
            </a:r>
          </a:p>
        </p:txBody>
      </p:sp>
      <p:grpSp>
        <p:nvGrpSpPr>
          <p:cNvPr id="22" name="Group 22"/>
          <p:cNvGrpSpPr/>
          <p:nvPr/>
        </p:nvGrpSpPr>
        <p:grpSpPr>
          <a:xfrm>
            <a:off x="8632962" y="3665909"/>
            <a:ext cx="937155" cy="1090508"/>
            <a:chOff x="0" y="0"/>
            <a:chExt cx="698500" cy="812800"/>
          </a:xfrm>
        </p:grpSpPr>
        <p:sp>
          <p:nvSpPr>
            <p:cNvPr id="23" name="Freeform 2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24" name="TextBox 24"/>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25" name="TextBox 25"/>
          <p:cNvSpPr txBox="1"/>
          <p:nvPr/>
        </p:nvSpPr>
        <p:spPr>
          <a:xfrm>
            <a:off x="8830898" y="3917310"/>
            <a:ext cx="626278" cy="519710"/>
          </a:xfrm>
          <a:prstGeom prst="rect">
            <a:avLst/>
          </a:prstGeom>
        </p:spPr>
        <p:txBody>
          <a:bodyPr lIns="0" tIns="0" rIns="0" bIns="0" rtlCol="0" anchor="t">
            <a:spAutoFit/>
          </a:bodyPr>
          <a:lstStyle/>
          <a:p>
            <a:pPr algn="l">
              <a:lnSpc>
                <a:spcPts val="4018"/>
              </a:lnSpc>
              <a:spcBef>
                <a:spcPct val="0"/>
              </a:spcBef>
            </a:pPr>
            <a:r>
              <a:rPr lang="en-US" sz="3464" b="1">
                <a:solidFill>
                  <a:srgbClr val="1D386D"/>
                </a:solidFill>
                <a:latin typeface="Raleway Ultra-Bold"/>
                <a:ea typeface="Raleway Ultra-Bold"/>
                <a:cs typeface="Raleway Ultra-Bold"/>
                <a:sym typeface="Raleway Ultra-Bold"/>
              </a:rPr>
              <a:t>05</a:t>
            </a:r>
          </a:p>
        </p:txBody>
      </p:sp>
      <p:grpSp>
        <p:nvGrpSpPr>
          <p:cNvPr id="26" name="Group 26"/>
          <p:cNvGrpSpPr/>
          <p:nvPr/>
        </p:nvGrpSpPr>
        <p:grpSpPr>
          <a:xfrm>
            <a:off x="12137584" y="3880480"/>
            <a:ext cx="3429985" cy="3991255"/>
            <a:chOff x="0" y="0"/>
            <a:chExt cx="698500" cy="812800"/>
          </a:xfrm>
        </p:grpSpPr>
        <p:sp>
          <p:nvSpPr>
            <p:cNvPr id="27" name="Freeform 2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8" name="TextBox 28"/>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29" name="TextBox 29"/>
          <p:cNvSpPr txBox="1"/>
          <p:nvPr/>
        </p:nvSpPr>
        <p:spPr>
          <a:xfrm>
            <a:off x="12475895" y="5463580"/>
            <a:ext cx="2753437" cy="825056"/>
          </a:xfrm>
          <a:prstGeom prst="rect">
            <a:avLst/>
          </a:prstGeom>
        </p:spPr>
        <p:txBody>
          <a:bodyPr lIns="0" tIns="0" rIns="0" bIns="0" rtlCol="0" anchor="t">
            <a:spAutoFit/>
          </a:bodyPr>
          <a:lstStyle/>
          <a:p>
            <a:pPr algn="ctr">
              <a:lnSpc>
                <a:spcPts val="3290"/>
              </a:lnSpc>
              <a:spcBef>
                <a:spcPct val="0"/>
              </a:spcBef>
            </a:pPr>
            <a:r>
              <a:rPr lang="en-US" sz="2836" b="1">
                <a:solidFill>
                  <a:srgbClr val="FFFFFF"/>
                </a:solidFill>
                <a:latin typeface="Raleway Ultra-Bold"/>
                <a:ea typeface="Raleway Ultra-Bold"/>
                <a:cs typeface="Raleway Ultra-Bold"/>
                <a:sym typeface="Raleway Ultra-Bold"/>
              </a:rPr>
              <a:t>GFLOPS &amp; PARAMS</a:t>
            </a:r>
          </a:p>
        </p:txBody>
      </p:sp>
      <p:grpSp>
        <p:nvGrpSpPr>
          <p:cNvPr id="30" name="Group 30"/>
          <p:cNvGrpSpPr/>
          <p:nvPr/>
        </p:nvGrpSpPr>
        <p:grpSpPr>
          <a:xfrm>
            <a:off x="13341539" y="3690106"/>
            <a:ext cx="937155" cy="1090508"/>
            <a:chOff x="0" y="0"/>
            <a:chExt cx="698500" cy="812800"/>
          </a:xfrm>
        </p:grpSpPr>
        <p:sp>
          <p:nvSpPr>
            <p:cNvPr id="31" name="Freeform 3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32" name="TextBox 3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33" name="TextBox 33"/>
          <p:cNvSpPr txBox="1"/>
          <p:nvPr/>
        </p:nvSpPr>
        <p:spPr>
          <a:xfrm>
            <a:off x="13539475" y="3941508"/>
            <a:ext cx="626278" cy="519710"/>
          </a:xfrm>
          <a:prstGeom prst="rect">
            <a:avLst/>
          </a:prstGeom>
        </p:spPr>
        <p:txBody>
          <a:bodyPr lIns="0" tIns="0" rIns="0" bIns="0" rtlCol="0" anchor="t">
            <a:spAutoFit/>
          </a:bodyPr>
          <a:lstStyle/>
          <a:p>
            <a:pPr algn="l">
              <a:lnSpc>
                <a:spcPts val="4018"/>
              </a:lnSpc>
              <a:spcBef>
                <a:spcPct val="0"/>
              </a:spcBef>
            </a:pPr>
            <a:r>
              <a:rPr lang="en-US" sz="3464" b="1">
                <a:solidFill>
                  <a:srgbClr val="1D386D"/>
                </a:solidFill>
                <a:latin typeface="Raleway Ultra-Bold"/>
                <a:ea typeface="Raleway Ultra-Bold"/>
                <a:cs typeface="Raleway Ultra-Bold"/>
                <a:sym typeface="Raleway Ultra-Bold"/>
              </a:rPr>
              <a:t>06</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2443922" y="3867222"/>
            <a:ext cx="3454716" cy="4020033"/>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3737713" y="3551393"/>
            <a:ext cx="943912" cy="1098371"/>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3" name="Freeform 13"/>
          <p:cNvSpPr/>
          <p:nvPr/>
        </p:nvSpPr>
        <p:spPr>
          <a:xfrm>
            <a:off x="7325287" y="2607256"/>
            <a:ext cx="9304793" cy="6466831"/>
          </a:xfrm>
          <a:custGeom>
            <a:avLst/>
            <a:gdLst/>
            <a:ahLst/>
            <a:cxnLst/>
            <a:rect l="l" t="t" r="r" b="b"/>
            <a:pathLst>
              <a:path w="9304793" h="6466831">
                <a:moveTo>
                  <a:pt x="0" y="0"/>
                </a:moveTo>
                <a:lnTo>
                  <a:pt x="9304793" y="0"/>
                </a:lnTo>
                <a:lnTo>
                  <a:pt x="9304793" y="6466831"/>
                </a:lnTo>
                <a:lnTo>
                  <a:pt x="0" y="6466831"/>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21/33</a:t>
            </a:r>
          </a:p>
        </p:txBody>
      </p:sp>
      <p:sp>
        <p:nvSpPr>
          <p:cNvPr id="15" name="TextBox 15"/>
          <p:cNvSpPr txBox="1"/>
          <p:nvPr/>
        </p:nvSpPr>
        <p:spPr>
          <a:xfrm>
            <a:off x="5592632" y="826328"/>
            <a:ext cx="7102735"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TẬP DỮ LIỆU</a:t>
            </a:r>
          </a:p>
        </p:txBody>
      </p:sp>
      <p:sp>
        <p:nvSpPr>
          <p:cNvPr id="16" name="TextBox 16"/>
          <p:cNvSpPr txBox="1"/>
          <p:nvPr/>
        </p:nvSpPr>
        <p:spPr>
          <a:xfrm>
            <a:off x="3937076" y="3804607"/>
            <a:ext cx="630793" cy="523457"/>
          </a:xfrm>
          <a:prstGeom prst="rect">
            <a:avLst/>
          </a:prstGeom>
        </p:spPr>
        <p:txBody>
          <a:bodyPr lIns="0" tIns="0" rIns="0" bIns="0" rtlCol="0" anchor="t">
            <a:spAutoFit/>
          </a:bodyPr>
          <a:lstStyle/>
          <a:p>
            <a:pPr algn="l">
              <a:lnSpc>
                <a:spcPts val="4047"/>
              </a:lnSpc>
              <a:spcBef>
                <a:spcPct val="0"/>
              </a:spcBef>
            </a:pPr>
            <a:r>
              <a:rPr lang="en-US" sz="3489" b="1">
                <a:solidFill>
                  <a:srgbClr val="1D386D"/>
                </a:solidFill>
                <a:latin typeface="Raleway Ultra-Bold"/>
                <a:ea typeface="Raleway Ultra-Bold"/>
                <a:cs typeface="Raleway Ultra-Bold"/>
                <a:sym typeface="Raleway Ultra-Bold"/>
              </a:rPr>
              <a:t>01</a:t>
            </a:r>
          </a:p>
        </p:txBody>
      </p:sp>
      <p:sp>
        <p:nvSpPr>
          <p:cNvPr id="17" name="TextBox 17"/>
          <p:cNvSpPr txBox="1"/>
          <p:nvPr/>
        </p:nvSpPr>
        <p:spPr>
          <a:xfrm>
            <a:off x="3041036" y="5075272"/>
            <a:ext cx="2337266" cy="1657019"/>
          </a:xfrm>
          <a:prstGeom prst="rect">
            <a:avLst/>
          </a:prstGeom>
        </p:spPr>
        <p:txBody>
          <a:bodyPr lIns="0" tIns="0" rIns="0" bIns="0" rtlCol="0" anchor="t">
            <a:spAutoFit/>
          </a:bodyPr>
          <a:lstStyle/>
          <a:p>
            <a:pPr algn="ctr">
              <a:lnSpc>
                <a:spcPts val="3314"/>
              </a:lnSpc>
              <a:spcBef>
                <a:spcPct val="0"/>
              </a:spcBef>
            </a:pPr>
            <a:r>
              <a:rPr lang="en-US" sz="2857" b="1">
                <a:solidFill>
                  <a:srgbClr val="FFFFFF"/>
                </a:solidFill>
                <a:latin typeface="Raleway Ultra-Bold"/>
                <a:ea typeface="Raleway Ultra-Bold"/>
                <a:cs typeface="Raleway Ultra-Bold"/>
                <a:sym typeface="Raleway Ultra-Bold"/>
              </a:rPr>
              <a:t>MS COCO (COMMON OBJECTS IN CONTEXT)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2443922" y="3867222"/>
            <a:ext cx="3454716" cy="4020033"/>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3737713" y="3551393"/>
            <a:ext cx="943912" cy="1098371"/>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3" name="Freeform 13"/>
          <p:cNvSpPr/>
          <p:nvPr/>
        </p:nvSpPr>
        <p:spPr>
          <a:xfrm>
            <a:off x="7402566" y="2512763"/>
            <a:ext cx="9227514" cy="6413122"/>
          </a:xfrm>
          <a:custGeom>
            <a:avLst/>
            <a:gdLst/>
            <a:ahLst/>
            <a:cxnLst/>
            <a:rect l="l" t="t" r="r" b="b"/>
            <a:pathLst>
              <a:path w="9227514" h="6413122">
                <a:moveTo>
                  <a:pt x="0" y="0"/>
                </a:moveTo>
                <a:lnTo>
                  <a:pt x="9227514" y="0"/>
                </a:lnTo>
                <a:lnTo>
                  <a:pt x="9227514" y="6413122"/>
                </a:lnTo>
                <a:lnTo>
                  <a:pt x="0" y="6413122"/>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22/33</a:t>
            </a:r>
          </a:p>
        </p:txBody>
      </p:sp>
      <p:sp>
        <p:nvSpPr>
          <p:cNvPr id="15" name="TextBox 15"/>
          <p:cNvSpPr txBox="1"/>
          <p:nvPr/>
        </p:nvSpPr>
        <p:spPr>
          <a:xfrm>
            <a:off x="5592632" y="826328"/>
            <a:ext cx="7102735"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TẬP DỮ LIỆU</a:t>
            </a:r>
          </a:p>
        </p:txBody>
      </p:sp>
      <p:sp>
        <p:nvSpPr>
          <p:cNvPr id="16" name="TextBox 16"/>
          <p:cNvSpPr txBox="1"/>
          <p:nvPr/>
        </p:nvSpPr>
        <p:spPr>
          <a:xfrm>
            <a:off x="3937076" y="3804607"/>
            <a:ext cx="630793" cy="523457"/>
          </a:xfrm>
          <a:prstGeom prst="rect">
            <a:avLst/>
          </a:prstGeom>
        </p:spPr>
        <p:txBody>
          <a:bodyPr lIns="0" tIns="0" rIns="0" bIns="0" rtlCol="0" anchor="t">
            <a:spAutoFit/>
          </a:bodyPr>
          <a:lstStyle/>
          <a:p>
            <a:pPr algn="l">
              <a:lnSpc>
                <a:spcPts val="4047"/>
              </a:lnSpc>
              <a:spcBef>
                <a:spcPct val="0"/>
              </a:spcBef>
            </a:pPr>
            <a:r>
              <a:rPr lang="en-US" sz="3489" b="1">
                <a:solidFill>
                  <a:srgbClr val="1D386D"/>
                </a:solidFill>
                <a:latin typeface="Raleway Ultra-Bold"/>
                <a:ea typeface="Raleway Ultra-Bold"/>
                <a:cs typeface="Raleway Ultra-Bold"/>
                <a:sym typeface="Raleway Ultra-Bold"/>
              </a:rPr>
              <a:t>02</a:t>
            </a:r>
          </a:p>
        </p:txBody>
      </p:sp>
      <p:sp>
        <p:nvSpPr>
          <p:cNvPr id="17" name="TextBox 17"/>
          <p:cNvSpPr txBox="1"/>
          <p:nvPr/>
        </p:nvSpPr>
        <p:spPr>
          <a:xfrm>
            <a:off x="3041036" y="5248089"/>
            <a:ext cx="2337266" cy="1248774"/>
          </a:xfrm>
          <a:prstGeom prst="rect">
            <a:avLst/>
          </a:prstGeom>
        </p:spPr>
        <p:txBody>
          <a:bodyPr lIns="0" tIns="0" rIns="0" bIns="0" rtlCol="0" anchor="t">
            <a:spAutoFit/>
          </a:bodyPr>
          <a:lstStyle/>
          <a:p>
            <a:pPr algn="ctr">
              <a:lnSpc>
                <a:spcPts val="3314"/>
              </a:lnSpc>
              <a:spcBef>
                <a:spcPct val="0"/>
              </a:spcBef>
            </a:pPr>
            <a:r>
              <a:rPr lang="en-US" sz="2857" b="1">
                <a:solidFill>
                  <a:srgbClr val="FFFFFF"/>
                </a:solidFill>
                <a:latin typeface="Raleway Ultra-Bold"/>
                <a:ea typeface="Raleway Ultra-Bold"/>
                <a:cs typeface="Raleway Ultra-Bold"/>
                <a:sym typeface="Raleway Ultra-Bold"/>
              </a:rPr>
              <a:t>COCO-SINGLE PERSON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2443922" y="3867222"/>
            <a:ext cx="3454716" cy="4020033"/>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3737713" y="3551393"/>
            <a:ext cx="943912" cy="1098371"/>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3" name="Freeform 13"/>
          <p:cNvSpPr/>
          <p:nvPr/>
        </p:nvSpPr>
        <p:spPr>
          <a:xfrm>
            <a:off x="7221735" y="2566918"/>
            <a:ext cx="9408345" cy="6304813"/>
          </a:xfrm>
          <a:custGeom>
            <a:avLst/>
            <a:gdLst/>
            <a:ahLst/>
            <a:cxnLst/>
            <a:rect l="l" t="t" r="r" b="b"/>
            <a:pathLst>
              <a:path w="9408345" h="6304813">
                <a:moveTo>
                  <a:pt x="0" y="0"/>
                </a:moveTo>
                <a:lnTo>
                  <a:pt x="9408345" y="0"/>
                </a:lnTo>
                <a:lnTo>
                  <a:pt x="9408345" y="6304813"/>
                </a:lnTo>
                <a:lnTo>
                  <a:pt x="0" y="6304813"/>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23/33</a:t>
            </a:r>
          </a:p>
        </p:txBody>
      </p:sp>
      <p:sp>
        <p:nvSpPr>
          <p:cNvPr id="15" name="TextBox 15"/>
          <p:cNvSpPr txBox="1"/>
          <p:nvPr/>
        </p:nvSpPr>
        <p:spPr>
          <a:xfrm>
            <a:off x="5592632" y="826328"/>
            <a:ext cx="7102735"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TẬP DỮ LIỆU</a:t>
            </a:r>
          </a:p>
        </p:txBody>
      </p:sp>
      <p:sp>
        <p:nvSpPr>
          <p:cNvPr id="16" name="TextBox 16"/>
          <p:cNvSpPr txBox="1"/>
          <p:nvPr/>
        </p:nvSpPr>
        <p:spPr>
          <a:xfrm>
            <a:off x="3937076" y="3804607"/>
            <a:ext cx="630793" cy="523457"/>
          </a:xfrm>
          <a:prstGeom prst="rect">
            <a:avLst/>
          </a:prstGeom>
        </p:spPr>
        <p:txBody>
          <a:bodyPr lIns="0" tIns="0" rIns="0" bIns="0" rtlCol="0" anchor="t">
            <a:spAutoFit/>
          </a:bodyPr>
          <a:lstStyle/>
          <a:p>
            <a:pPr algn="l">
              <a:lnSpc>
                <a:spcPts val="4047"/>
              </a:lnSpc>
              <a:spcBef>
                <a:spcPct val="0"/>
              </a:spcBef>
            </a:pPr>
            <a:r>
              <a:rPr lang="en-US" sz="3489" b="1">
                <a:solidFill>
                  <a:srgbClr val="1D386D"/>
                </a:solidFill>
                <a:latin typeface="Raleway Ultra-Bold"/>
                <a:ea typeface="Raleway Ultra-Bold"/>
                <a:cs typeface="Raleway Ultra-Bold"/>
                <a:sym typeface="Raleway Ultra-Bold"/>
              </a:rPr>
              <a:t>03</a:t>
            </a:r>
          </a:p>
        </p:txBody>
      </p:sp>
      <p:sp>
        <p:nvSpPr>
          <p:cNvPr id="17" name="TextBox 17"/>
          <p:cNvSpPr txBox="1"/>
          <p:nvPr/>
        </p:nvSpPr>
        <p:spPr>
          <a:xfrm>
            <a:off x="2964376" y="5248089"/>
            <a:ext cx="2413807" cy="1248774"/>
          </a:xfrm>
          <a:prstGeom prst="rect">
            <a:avLst/>
          </a:prstGeom>
        </p:spPr>
        <p:txBody>
          <a:bodyPr lIns="0" tIns="0" rIns="0" bIns="0" rtlCol="0" anchor="t">
            <a:spAutoFit/>
          </a:bodyPr>
          <a:lstStyle/>
          <a:p>
            <a:pPr algn="ctr">
              <a:lnSpc>
                <a:spcPts val="3314"/>
              </a:lnSpc>
              <a:spcBef>
                <a:spcPct val="0"/>
              </a:spcBef>
            </a:pPr>
            <a:r>
              <a:rPr lang="en-US" sz="2857" b="1">
                <a:solidFill>
                  <a:srgbClr val="FFFFFF"/>
                </a:solidFill>
                <a:latin typeface="Raleway Ultra-Bold"/>
                <a:ea typeface="Raleway Ultra-Bold"/>
                <a:cs typeface="Raleway Ultra-Bold"/>
                <a:sym typeface="Raleway Ultra-Bold"/>
              </a:rPr>
              <a:t>AI CHALLENGER (AIC)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2443922" y="3867222"/>
            <a:ext cx="3454716" cy="4020033"/>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3737713" y="3551393"/>
            <a:ext cx="943912" cy="1098371"/>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3" name="Freeform 13"/>
          <p:cNvSpPr/>
          <p:nvPr/>
        </p:nvSpPr>
        <p:spPr>
          <a:xfrm>
            <a:off x="7451893" y="2661841"/>
            <a:ext cx="9178187" cy="6114967"/>
          </a:xfrm>
          <a:custGeom>
            <a:avLst/>
            <a:gdLst/>
            <a:ahLst/>
            <a:cxnLst/>
            <a:rect l="l" t="t" r="r" b="b"/>
            <a:pathLst>
              <a:path w="9178187" h="6114967">
                <a:moveTo>
                  <a:pt x="0" y="0"/>
                </a:moveTo>
                <a:lnTo>
                  <a:pt x="9178187" y="0"/>
                </a:lnTo>
                <a:lnTo>
                  <a:pt x="9178187" y="6114967"/>
                </a:lnTo>
                <a:lnTo>
                  <a:pt x="0" y="6114967"/>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24/33</a:t>
            </a:r>
          </a:p>
        </p:txBody>
      </p:sp>
      <p:sp>
        <p:nvSpPr>
          <p:cNvPr id="15" name="TextBox 15"/>
          <p:cNvSpPr txBox="1"/>
          <p:nvPr/>
        </p:nvSpPr>
        <p:spPr>
          <a:xfrm>
            <a:off x="5592632" y="826328"/>
            <a:ext cx="7102735"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TẬP DỮ LIỆU</a:t>
            </a:r>
          </a:p>
        </p:txBody>
      </p:sp>
      <p:sp>
        <p:nvSpPr>
          <p:cNvPr id="16" name="TextBox 16"/>
          <p:cNvSpPr txBox="1"/>
          <p:nvPr/>
        </p:nvSpPr>
        <p:spPr>
          <a:xfrm>
            <a:off x="3937076" y="3804607"/>
            <a:ext cx="630793" cy="523457"/>
          </a:xfrm>
          <a:prstGeom prst="rect">
            <a:avLst/>
          </a:prstGeom>
        </p:spPr>
        <p:txBody>
          <a:bodyPr lIns="0" tIns="0" rIns="0" bIns="0" rtlCol="0" anchor="t">
            <a:spAutoFit/>
          </a:bodyPr>
          <a:lstStyle/>
          <a:p>
            <a:pPr algn="l">
              <a:lnSpc>
                <a:spcPts val="4047"/>
              </a:lnSpc>
              <a:spcBef>
                <a:spcPct val="0"/>
              </a:spcBef>
            </a:pPr>
            <a:r>
              <a:rPr lang="en-US" sz="3489" b="1">
                <a:solidFill>
                  <a:srgbClr val="1D386D"/>
                </a:solidFill>
                <a:latin typeface="Raleway Ultra-Bold"/>
                <a:ea typeface="Raleway Ultra-Bold"/>
                <a:cs typeface="Raleway Ultra-Bold"/>
                <a:sym typeface="Raleway Ultra-Bold"/>
              </a:rPr>
              <a:t>04</a:t>
            </a:r>
          </a:p>
        </p:txBody>
      </p:sp>
      <p:sp>
        <p:nvSpPr>
          <p:cNvPr id="17" name="TextBox 17"/>
          <p:cNvSpPr txBox="1"/>
          <p:nvPr/>
        </p:nvSpPr>
        <p:spPr>
          <a:xfrm>
            <a:off x="2964376" y="5248089"/>
            <a:ext cx="2413807" cy="1248774"/>
          </a:xfrm>
          <a:prstGeom prst="rect">
            <a:avLst/>
          </a:prstGeom>
        </p:spPr>
        <p:txBody>
          <a:bodyPr lIns="0" tIns="0" rIns="0" bIns="0" rtlCol="0" anchor="t">
            <a:spAutoFit/>
          </a:bodyPr>
          <a:lstStyle/>
          <a:p>
            <a:pPr algn="ctr">
              <a:lnSpc>
                <a:spcPts val="3314"/>
              </a:lnSpc>
              <a:spcBef>
                <a:spcPct val="0"/>
              </a:spcBef>
            </a:pPr>
            <a:r>
              <a:rPr lang="en-US" sz="2857" b="1">
                <a:solidFill>
                  <a:srgbClr val="FFFFFF"/>
                </a:solidFill>
                <a:latin typeface="Raleway Ultra-Bold"/>
                <a:ea typeface="Raleway Ultra-Bold"/>
                <a:cs typeface="Raleway Ultra-Bold"/>
                <a:sym typeface="Raleway Ultra-Bold"/>
              </a:rPr>
              <a:t>COCO-WHOLEBODY (V1.0)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2443922" y="3867222"/>
            <a:ext cx="3454716" cy="4020033"/>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3737713" y="3551393"/>
            <a:ext cx="943912" cy="1098371"/>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3" name="Freeform 13"/>
          <p:cNvSpPr/>
          <p:nvPr/>
        </p:nvSpPr>
        <p:spPr>
          <a:xfrm>
            <a:off x="6934599" y="2901508"/>
            <a:ext cx="5034211" cy="2975731"/>
          </a:xfrm>
          <a:custGeom>
            <a:avLst/>
            <a:gdLst/>
            <a:ahLst/>
            <a:cxnLst/>
            <a:rect l="l" t="t" r="r" b="b"/>
            <a:pathLst>
              <a:path w="5034211" h="2975731">
                <a:moveTo>
                  <a:pt x="0" y="0"/>
                </a:moveTo>
                <a:lnTo>
                  <a:pt x="5034211" y="0"/>
                </a:lnTo>
                <a:lnTo>
                  <a:pt x="5034211" y="2975730"/>
                </a:lnTo>
                <a:lnTo>
                  <a:pt x="0" y="2975730"/>
                </a:lnTo>
                <a:lnTo>
                  <a:pt x="0" y="0"/>
                </a:lnTo>
                <a:close/>
              </a:path>
            </a:pathLst>
          </a:custGeom>
          <a:blipFill>
            <a:blip r:embed="rId5"/>
            <a:stretch>
              <a:fillRect/>
            </a:stretch>
          </a:blipFill>
        </p:spPr>
        <p:txBody>
          <a:bodyPr/>
          <a:lstStyle/>
          <a:p>
            <a:endParaRPr lang="en-US"/>
          </a:p>
        </p:txBody>
      </p:sp>
      <p:sp>
        <p:nvSpPr>
          <p:cNvPr id="14" name="Freeform 14"/>
          <p:cNvSpPr/>
          <p:nvPr/>
        </p:nvSpPr>
        <p:spPr>
          <a:xfrm>
            <a:off x="12302185" y="2901508"/>
            <a:ext cx="3539097" cy="2975731"/>
          </a:xfrm>
          <a:custGeom>
            <a:avLst/>
            <a:gdLst/>
            <a:ahLst/>
            <a:cxnLst/>
            <a:rect l="l" t="t" r="r" b="b"/>
            <a:pathLst>
              <a:path w="3539097" h="2975731">
                <a:moveTo>
                  <a:pt x="0" y="0"/>
                </a:moveTo>
                <a:lnTo>
                  <a:pt x="3539097" y="0"/>
                </a:lnTo>
                <a:lnTo>
                  <a:pt x="3539097" y="2975730"/>
                </a:lnTo>
                <a:lnTo>
                  <a:pt x="0" y="2975730"/>
                </a:lnTo>
                <a:lnTo>
                  <a:pt x="0" y="0"/>
                </a:lnTo>
                <a:close/>
              </a:path>
            </a:pathLst>
          </a:custGeom>
          <a:blipFill>
            <a:blip r:embed="rId6"/>
            <a:stretch>
              <a:fillRect/>
            </a:stretch>
          </a:blipFill>
        </p:spPr>
        <p:txBody>
          <a:bodyPr/>
          <a:lstStyle/>
          <a:p>
            <a:endParaRPr lang="en-US"/>
          </a:p>
        </p:txBody>
      </p:sp>
      <p:sp>
        <p:nvSpPr>
          <p:cNvPr id="15" name="Freeform 15"/>
          <p:cNvSpPr/>
          <p:nvPr/>
        </p:nvSpPr>
        <p:spPr>
          <a:xfrm>
            <a:off x="6934599" y="6155369"/>
            <a:ext cx="8906683" cy="3384540"/>
          </a:xfrm>
          <a:custGeom>
            <a:avLst/>
            <a:gdLst/>
            <a:ahLst/>
            <a:cxnLst/>
            <a:rect l="l" t="t" r="r" b="b"/>
            <a:pathLst>
              <a:path w="8906683" h="3384540">
                <a:moveTo>
                  <a:pt x="0" y="0"/>
                </a:moveTo>
                <a:lnTo>
                  <a:pt x="8906683" y="0"/>
                </a:lnTo>
                <a:lnTo>
                  <a:pt x="8906683" y="3384540"/>
                </a:lnTo>
                <a:lnTo>
                  <a:pt x="0" y="3384540"/>
                </a:lnTo>
                <a:lnTo>
                  <a:pt x="0" y="0"/>
                </a:lnTo>
                <a:close/>
              </a:path>
            </a:pathLst>
          </a:custGeom>
          <a:blipFill>
            <a:blip r:embed="rId7"/>
            <a:stretch>
              <a:fillRect/>
            </a:stretch>
          </a:blipFill>
        </p:spPr>
        <p:txBody>
          <a:bodyPr/>
          <a:lstStyle/>
          <a:p>
            <a:endParaRPr lang="en-US"/>
          </a:p>
        </p:txBody>
      </p:sp>
      <p:sp>
        <p:nvSpPr>
          <p:cNvPr id="16" name="TextBox 16"/>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25/33</a:t>
            </a:r>
          </a:p>
        </p:txBody>
      </p:sp>
      <p:sp>
        <p:nvSpPr>
          <p:cNvPr id="17" name="TextBox 17"/>
          <p:cNvSpPr txBox="1"/>
          <p:nvPr/>
        </p:nvSpPr>
        <p:spPr>
          <a:xfrm>
            <a:off x="5592632" y="826328"/>
            <a:ext cx="7102735"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TẬP DỮ LIỆU</a:t>
            </a:r>
          </a:p>
        </p:txBody>
      </p:sp>
      <p:sp>
        <p:nvSpPr>
          <p:cNvPr id="18" name="TextBox 18"/>
          <p:cNvSpPr txBox="1"/>
          <p:nvPr/>
        </p:nvSpPr>
        <p:spPr>
          <a:xfrm>
            <a:off x="3937076" y="3804607"/>
            <a:ext cx="630793" cy="523457"/>
          </a:xfrm>
          <a:prstGeom prst="rect">
            <a:avLst/>
          </a:prstGeom>
        </p:spPr>
        <p:txBody>
          <a:bodyPr lIns="0" tIns="0" rIns="0" bIns="0" rtlCol="0" anchor="t">
            <a:spAutoFit/>
          </a:bodyPr>
          <a:lstStyle/>
          <a:p>
            <a:pPr algn="l">
              <a:lnSpc>
                <a:spcPts val="4047"/>
              </a:lnSpc>
              <a:spcBef>
                <a:spcPct val="0"/>
              </a:spcBef>
            </a:pPr>
            <a:r>
              <a:rPr lang="en-US" sz="3489" b="1">
                <a:solidFill>
                  <a:srgbClr val="1D386D"/>
                </a:solidFill>
                <a:latin typeface="Raleway Ultra-Bold"/>
                <a:ea typeface="Raleway Ultra-Bold"/>
                <a:cs typeface="Raleway Ultra-Bold"/>
                <a:sym typeface="Raleway Ultra-Bold"/>
              </a:rPr>
              <a:t>05</a:t>
            </a:r>
          </a:p>
        </p:txBody>
      </p:sp>
      <p:sp>
        <p:nvSpPr>
          <p:cNvPr id="19" name="TextBox 19"/>
          <p:cNvSpPr txBox="1"/>
          <p:nvPr/>
        </p:nvSpPr>
        <p:spPr>
          <a:xfrm>
            <a:off x="2895541" y="4839844"/>
            <a:ext cx="2628256" cy="2065264"/>
          </a:xfrm>
          <a:prstGeom prst="rect">
            <a:avLst/>
          </a:prstGeom>
        </p:spPr>
        <p:txBody>
          <a:bodyPr lIns="0" tIns="0" rIns="0" bIns="0" rtlCol="0" anchor="t">
            <a:spAutoFit/>
          </a:bodyPr>
          <a:lstStyle/>
          <a:p>
            <a:pPr algn="ctr">
              <a:lnSpc>
                <a:spcPts val="3314"/>
              </a:lnSpc>
              <a:spcBef>
                <a:spcPct val="0"/>
              </a:spcBef>
            </a:pPr>
            <a:r>
              <a:rPr lang="en-US" sz="2857" b="1">
                <a:solidFill>
                  <a:srgbClr val="FFFFFF"/>
                </a:solidFill>
                <a:latin typeface="Raleway Ultra-Bold"/>
                <a:ea typeface="Raleway Ultra-Bold"/>
                <a:cs typeface="Raleway Ultra-Bold"/>
                <a:sym typeface="Raleway Ultra-Bold"/>
              </a:rPr>
              <a:t>CROSS-DOMAIN DATASETS (MPII, AP-10K, CROWDPOSE)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2443922" y="3867222"/>
            <a:ext cx="3454716" cy="4020033"/>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3737713" y="3551393"/>
            <a:ext cx="943912" cy="1098371"/>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3" name="Freeform 13"/>
          <p:cNvSpPr/>
          <p:nvPr/>
        </p:nvSpPr>
        <p:spPr>
          <a:xfrm>
            <a:off x="7782517" y="2919011"/>
            <a:ext cx="8247846" cy="5916455"/>
          </a:xfrm>
          <a:custGeom>
            <a:avLst/>
            <a:gdLst/>
            <a:ahLst/>
            <a:cxnLst/>
            <a:rect l="l" t="t" r="r" b="b"/>
            <a:pathLst>
              <a:path w="8247846" h="5916455">
                <a:moveTo>
                  <a:pt x="0" y="0"/>
                </a:moveTo>
                <a:lnTo>
                  <a:pt x="8247846" y="0"/>
                </a:lnTo>
                <a:lnTo>
                  <a:pt x="8247846" y="5916455"/>
                </a:lnTo>
                <a:lnTo>
                  <a:pt x="0" y="5916455"/>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26/33</a:t>
            </a:r>
          </a:p>
        </p:txBody>
      </p:sp>
      <p:sp>
        <p:nvSpPr>
          <p:cNvPr id="15" name="TextBox 15"/>
          <p:cNvSpPr txBox="1"/>
          <p:nvPr/>
        </p:nvSpPr>
        <p:spPr>
          <a:xfrm>
            <a:off x="5102771" y="826328"/>
            <a:ext cx="8082458"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THỰC NGHIỆM</a:t>
            </a:r>
          </a:p>
        </p:txBody>
      </p:sp>
      <p:sp>
        <p:nvSpPr>
          <p:cNvPr id="16" name="TextBox 16"/>
          <p:cNvSpPr txBox="1"/>
          <p:nvPr/>
        </p:nvSpPr>
        <p:spPr>
          <a:xfrm>
            <a:off x="3937076" y="3804607"/>
            <a:ext cx="630793" cy="523457"/>
          </a:xfrm>
          <a:prstGeom prst="rect">
            <a:avLst/>
          </a:prstGeom>
        </p:spPr>
        <p:txBody>
          <a:bodyPr lIns="0" tIns="0" rIns="0" bIns="0" rtlCol="0" anchor="t">
            <a:spAutoFit/>
          </a:bodyPr>
          <a:lstStyle/>
          <a:p>
            <a:pPr algn="l">
              <a:lnSpc>
                <a:spcPts val="4047"/>
              </a:lnSpc>
              <a:spcBef>
                <a:spcPct val="0"/>
              </a:spcBef>
            </a:pPr>
            <a:r>
              <a:rPr lang="en-US" sz="3489" b="1">
                <a:solidFill>
                  <a:srgbClr val="1D386D"/>
                </a:solidFill>
                <a:latin typeface="Raleway Ultra-Bold"/>
                <a:ea typeface="Raleway Ultra-Bold"/>
                <a:cs typeface="Raleway Ultra-Bold"/>
                <a:sym typeface="Raleway Ultra-Bold"/>
              </a:rPr>
              <a:t>01</a:t>
            </a:r>
          </a:p>
        </p:txBody>
      </p:sp>
      <p:sp>
        <p:nvSpPr>
          <p:cNvPr id="17" name="TextBox 17"/>
          <p:cNvSpPr txBox="1"/>
          <p:nvPr/>
        </p:nvSpPr>
        <p:spPr>
          <a:xfrm>
            <a:off x="2857152" y="5452211"/>
            <a:ext cx="2628256" cy="840530"/>
          </a:xfrm>
          <a:prstGeom prst="rect">
            <a:avLst/>
          </a:prstGeom>
        </p:spPr>
        <p:txBody>
          <a:bodyPr lIns="0" tIns="0" rIns="0" bIns="0" rtlCol="0" anchor="t">
            <a:spAutoFit/>
          </a:bodyPr>
          <a:lstStyle/>
          <a:p>
            <a:pPr algn="ctr">
              <a:lnSpc>
                <a:spcPts val="3314"/>
              </a:lnSpc>
              <a:spcBef>
                <a:spcPct val="0"/>
              </a:spcBef>
            </a:pPr>
            <a:r>
              <a:rPr lang="en-US" sz="2857" b="1">
                <a:solidFill>
                  <a:srgbClr val="FFFFFF"/>
                </a:solidFill>
                <a:latin typeface="Raleway Ultra-Bold"/>
                <a:ea typeface="Raleway Ultra-Bold"/>
                <a:cs typeface="Raleway Ultra-Bold"/>
                <a:sym typeface="Raleway Ultra-Bold"/>
              </a:rPr>
              <a:t>CẤU HÌNH HUẤN LUYỆN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2443922" y="3867222"/>
            <a:ext cx="3454716" cy="4020033"/>
            <a:chOff x="0" y="0"/>
            <a:chExt cx="698500" cy="812800"/>
          </a:xfrm>
        </p:grpSpPr>
        <p:sp>
          <p:nvSpPr>
            <p:cNvPr id="8" name="Freeform 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3737713" y="3551393"/>
            <a:ext cx="943912" cy="1098371"/>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3" name="TextBox 13"/>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27/33</a:t>
            </a:r>
          </a:p>
        </p:txBody>
      </p:sp>
      <p:sp>
        <p:nvSpPr>
          <p:cNvPr id="14" name="TextBox 14"/>
          <p:cNvSpPr txBox="1"/>
          <p:nvPr/>
        </p:nvSpPr>
        <p:spPr>
          <a:xfrm>
            <a:off x="5102771" y="826328"/>
            <a:ext cx="8082458"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THỰC NGHIỆM</a:t>
            </a:r>
          </a:p>
        </p:txBody>
      </p:sp>
      <p:sp>
        <p:nvSpPr>
          <p:cNvPr id="15" name="TextBox 15"/>
          <p:cNvSpPr txBox="1"/>
          <p:nvPr/>
        </p:nvSpPr>
        <p:spPr>
          <a:xfrm>
            <a:off x="3937076" y="3804607"/>
            <a:ext cx="630793" cy="523457"/>
          </a:xfrm>
          <a:prstGeom prst="rect">
            <a:avLst/>
          </a:prstGeom>
        </p:spPr>
        <p:txBody>
          <a:bodyPr lIns="0" tIns="0" rIns="0" bIns="0" rtlCol="0" anchor="t">
            <a:spAutoFit/>
          </a:bodyPr>
          <a:lstStyle/>
          <a:p>
            <a:pPr algn="l">
              <a:lnSpc>
                <a:spcPts val="4047"/>
              </a:lnSpc>
              <a:spcBef>
                <a:spcPct val="0"/>
              </a:spcBef>
            </a:pPr>
            <a:r>
              <a:rPr lang="en-US" sz="3489" b="1">
                <a:solidFill>
                  <a:srgbClr val="1D386D"/>
                </a:solidFill>
                <a:latin typeface="Raleway Ultra-Bold"/>
                <a:ea typeface="Raleway Ultra-Bold"/>
                <a:cs typeface="Raleway Ultra-Bold"/>
                <a:sym typeface="Raleway Ultra-Bold"/>
              </a:rPr>
              <a:t>02</a:t>
            </a:r>
          </a:p>
        </p:txBody>
      </p:sp>
      <p:sp>
        <p:nvSpPr>
          <p:cNvPr id="16" name="TextBox 16"/>
          <p:cNvSpPr txBox="1"/>
          <p:nvPr/>
        </p:nvSpPr>
        <p:spPr>
          <a:xfrm>
            <a:off x="2857152" y="5452211"/>
            <a:ext cx="2628256" cy="1248774"/>
          </a:xfrm>
          <a:prstGeom prst="rect">
            <a:avLst/>
          </a:prstGeom>
        </p:spPr>
        <p:txBody>
          <a:bodyPr lIns="0" tIns="0" rIns="0" bIns="0" rtlCol="0" anchor="t">
            <a:spAutoFit/>
          </a:bodyPr>
          <a:lstStyle/>
          <a:p>
            <a:pPr algn="ctr">
              <a:lnSpc>
                <a:spcPts val="3314"/>
              </a:lnSpc>
              <a:spcBef>
                <a:spcPct val="0"/>
              </a:spcBef>
            </a:pPr>
            <a:r>
              <a:rPr lang="en-US" sz="2857" b="1">
                <a:solidFill>
                  <a:srgbClr val="FFFFFF"/>
                </a:solidFill>
                <a:latin typeface="Raleway Ultra-Bold"/>
                <a:ea typeface="Raleway Ultra-Bold"/>
                <a:cs typeface="Raleway Ultra-Bold"/>
                <a:sym typeface="Raleway Ultra-Bold"/>
              </a:rPr>
              <a:t>CHIẾN LƯỢC TĂNG CƯỜNG DỮ LIỆU</a:t>
            </a:r>
          </a:p>
        </p:txBody>
      </p:sp>
      <p:sp>
        <p:nvSpPr>
          <p:cNvPr id="17" name="TextBox 17"/>
          <p:cNvSpPr txBox="1"/>
          <p:nvPr/>
        </p:nvSpPr>
        <p:spPr>
          <a:xfrm>
            <a:off x="9452959" y="3117760"/>
            <a:ext cx="3870043" cy="749462"/>
          </a:xfrm>
          <a:prstGeom prst="rect">
            <a:avLst/>
          </a:prstGeom>
        </p:spPr>
        <p:txBody>
          <a:bodyPr lIns="0" tIns="0" rIns="0" bIns="0" rtlCol="0" anchor="t">
            <a:spAutoFit/>
          </a:bodyPr>
          <a:lstStyle/>
          <a:p>
            <a:pPr algn="l">
              <a:lnSpc>
                <a:spcPts val="5836"/>
              </a:lnSpc>
              <a:spcBef>
                <a:spcPct val="0"/>
              </a:spcBef>
            </a:pPr>
            <a:r>
              <a:rPr lang="en-US" sz="5031" b="1">
                <a:solidFill>
                  <a:srgbClr val="FFFFFF"/>
                </a:solidFill>
                <a:latin typeface="Raleway Bold"/>
                <a:ea typeface="Raleway Bold"/>
                <a:cs typeface="Raleway Bold"/>
                <a:sym typeface="Raleway Bold"/>
              </a:rPr>
              <a:t>2 GIAI ĐOẠN</a:t>
            </a:r>
          </a:p>
        </p:txBody>
      </p:sp>
      <p:grpSp>
        <p:nvGrpSpPr>
          <p:cNvPr id="18" name="Group 18"/>
          <p:cNvGrpSpPr/>
          <p:nvPr/>
        </p:nvGrpSpPr>
        <p:grpSpPr>
          <a:xfrm>
            <a:off x="8523710" y="2952307"/>
            <a:ext cx="1114029" cy="111402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21" name="Group 21"/>
          <p:cNvGrpSpPr/>
          <p:nvPr/>
        </p:nvGrpSpPr>
        <p:grpSpPr>
          <a:xfrm>
            <a:off x="8532992" y="2325949"/>
            <a:ext cx="11265740" cy="2323558"/>
            <a:chOff x="0" y="0"/>
            <a:chExt cx="3593149" cy="741087"/>
          </a:xfrm>
        </p:grpSpPr>
        <p:sp>
          <p:nvSpPr>
            <p:cNvPr id="22" name="Freeform 22"/>
            <p:cNvSpPr/>
            <p:nvPr/>
          </p:nvSpPr>
          <p:spPr>
            <a:xfrm>
              <a:off x="0" y="0"/>
              <a:ext cx="3593149" cy="741087"/>
            </a:xfrm>
            <a:custGeom>
              <a:avLst/>
              <a:gdLst/>
              <a:ahLst/>
              <a:cxnLst/>
              <a:rect l="l" t="t" r="r" b="b"/>
              <a:pathLst>
                <a:path w="3593149" h="741087">
                  <a:moveTo>
                    <a:pt x="0" y="0"/>
                  </a:moveTo>
                  <a:lnTo>
                    <a:pt x="3593149" y="0"/>
                  </a:lnTo>
                  <a:lnTo>
                    <a:pt x="3593149" y="741087"/>
                  </a:lnTo>
                  <a:lnTo>
                    <a:pt x="0" y="741087"/>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3" name="TextBox 23"/>
            <p:cNvSpPr txBox="1"/>
            <p:nvPr/>
          </p:nvSpPr>
          <p:spPr>
            <a:xfrm>
              <a:off x="0" y="0"/>
              <a:ext cx="3593149" cy="741087"/>
            </a:xfrm>
            <a:prstGeom prst="rect">
              <a:avLst/>
            </a:prstGeom>
          </p:spPr>
          <p:txBody>
            <a:bodyPr lIns="50800" tIns="50800" rIns="50800" bIns="50800" rtlCol="0" anchor="ctr"/>
            <a:lstStyle/>
            <a:p>
              <a:pPr algn="ctr">
                <a:lnSpc>
                  <a:spcPts val="2783"/>
                </a:lnSpc>
              </a:pPr>
              <a:endParaRPr/>
            </a:p>
          </p:txBody>
        </p:sp>
      </p:grpSp>
      <p:grpSp>
        <p:nvGrpSpPr>
          <p:cNvPr id="24" name="Group 24"/>
          <p:cNvGrpSpPr/>
          <p:nvPr/>
        </p:nvGrpSpPr>
        <p:grpSpPr>
          <a:xfrm>
            <a:off x="7534588" y="2325949"/>
            <a:ext cx="1996808" cy="2323558"/>
            <a:chOff x="0" y="0"/>
            <a:chExt cx="698500" cy="812800"/>
          </a:xfrm>
        </p:grpSpPr>
        <p:sp>
          <p:nvSpPr>
            <p:cNvPr id="25" name="Freeform 2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a:ln w="38100" cap="sq">
              <a:solidFill>
                <a:srgbClr val="1D386D"/>
              </a:solidFill>
              <a:prstDash val="solid"/>
              <a:miter/>
            </a:ln>
          </p:spPr>
          <p:txBody>
            <a:bodyPr/>
            <a:lstStyle/>
            <a:p>
              <a:endParaRPr lang="en-US"/>
            </a:p>
          </p:txBody>
        </p:sp>
        <p:sp>
          <p:nvSpPr>
            <p:cNvPr id="26" name="TextBox 26"/>
            <p:cNvSpPr txBox="1"/>
            <p:nvPr/>
          </p:nvSpPr>
          <p:spPr>
            <a:xfrm>
              <a:off x="0" y="139700"/>
              <a:ext cx="698500" cy="533400"/>
            </a:xfrm>
            <a:prstGeom prst="rect">
              <a:avLst/>
            </a:prstGeom>
          </p:spPr>
          <p:txBody>
            <a:bodyPr lIns="50800" tIns="50800" rIns="50800" bIns="50800" rtlCol="0" anchor="ctr"/>
            <a:lstStyle/>
            <a:p>
              <a:pPr algn="ctr">
                <a:lnSpc>
                  <a:spcPts val="3363"/>
                </a:lnSpc>
              </a:pPr>
              <a:r>
                <a:rPr lang="en-US" sz="2899" b="1">
                  <a:solidFill>
                    <a:srgbClr val="FFFFFF"/>
                  </a:solidFill>
                  <a:latin typeface="Raleway Bold"/>
                  <a:ea typeface="Raleway Bold"/>
                  <a:cs typeface="Raleway Bold"/>
                  <a:sym typeface="Raleway Bold"/>
                </a:rPr>
                <a:t>2 GIAI ĐOẠN</a:t>
              </a:r>
            </a:p>
          </p:txBody>
        </p:sp>
      </p:grpSp>
      <p:sp>
        <p:nvSpPr>
          <p:cNvPr id="27" name="TextBox 27"/>
          <p:cNvSpPr txBox="1"/>
          <p:nvPr/>
        </p:nvSpPr>
        <p:spPr>
          <a:xfrm>
            <a:off x="9889497" y="3019993"/>
            <a:ext cx="7369803" cy="935470"/>
          </a:xfrm>
          <a:prstGeom prst="rect">
            <a:avLst/>
          </a:prstGeom>
        </p:spPr>
        <p:txBody>
          <a:bodyPr lIns="0" tIns="0" rIns="0" bIns="0" rtlCol="0" anchor="t">
            <a:spAutoFit/>
          </a:bodyPr>
          <a:lstStyle/>
          <a:p>
            <a:pPr algn="l">
              <a:lnSpc>
                <a:spcPts val="3682"/>
              </a:lnSpc>
              <a:spcBef>
                <a:spcPct val="0"/>
              </a:spcBef>
            </a:pPr>
            <a:r>
              <a:rPr lang="en-US" sz="3174">
                <a:solidFill>
                  <a:srgbClr val="FFFFFF"/>
                </a:solidFill>
                <a:latin typeface="Raleway"/>
                <a:ea typeface="Raleway"/>
                <a:cs typeface="Raleway"/>
                <a:sym typeface="Raleway"/>
              </a:rPr>
              <a:t>Mục đích: Cân bằng giữa học cấu trúc và khớp dữ liệu thực tế.</a:t>
            </a:r>
          </a:p>
        </p:txBody>
      </p:sp>
      <p:sp>
        <p:nvSpPr>
          <p:cNvPr id="28" name="TextBox 28"/>
          <p:cNvSpPr txBox="1"/>
          <p:nvPr/>
        </p:nvSpPr>
        <p:spPr>
          <a:xfrm>
            <a:off x="9513510" y="5780700"/>
            <a:ext cx="3870043" cy="749462"/>
          </a:xfrm>
          <a:prstGeom prst="rect">
            <a:avLst/>
          </a:prstGeom>
        </p:spPr>
        <p:txBody>
          <a:bodyPr lIns="0" tIns="0" rIns="0" bIns="0" rtlCol="0" anchor="t">
            <a:spAutoFit/>
          </a:bodyPr>
          <a:lstStyle/>
          <a:p>
            <a:pPr algn="l">
              <a:lnSpc>
                <a:spcPts val="5836"/>
              </a:lnSpc>
              <a:spcBef>
                <a:spcPct val="0"/>
              </a:spcBef>
            </a:pPr>
            <a:r>
              <a:rPr lang="en-US" sz="5031" b="1">
                <a:solidFill>
                  <a:srgbClr val="FFFFFF"/>
                </a:solidFill>
                <a:latin typeface="Raleway Bold"/>
                <a:ea typeface="Raleway Bold"/>
                <a:cs typeface="Raleway Bold"/>
                <a:sym typeface="Raleway Bold"/>
              </a:rPr>
              <a:t>2 GIAI ĐOẠN</a:t>
            </a:r>
          </a:p>
        </p:txBody>
      </p:sp>
      <p:grpSp>
        <p:nvGrpSpPr>
          <p:cNvPr id="29" name="Group 29"/>
          <p:cNvGrpSpPr/>
          <p:nvPr/>
        </p:nvGrpSpPr>
        <p:grpSpPr>
          <a:xfrm>
            <a:off x="8584261" y="5615246"/>
            <a:ext cx="1114029" cy="111402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31" name="TextBox 31"/>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32" name="Group 32"/>
          <p:cNvGrpSpPr/>
          <p:nvPr/>
        </p:nvGrpSpPr>
        <p:grpSpPr>
          <a:xfrm>
            <a:off x="8593543" y="4988889"/>
            <a:ext cx="11265740" cy="2323558"/>
            <a:chOff x="0" y="0"/>
            <a:chExt cx="3593149" cy="741087"/>
          </a:xfrm>
        </p:grpSpPr>
        <p:sp>
          <p:nvSpPr>
            <p:cNvPr id="33" name="Freeform 33"/>
            <p:cNvSpPr/>
            <p:nvPr/>
          </p:nvSpPr>
          <p:spPr>
            <a:xfrm>
              <a:off x="0" y="0"/>
              <a:ext cx="3593149" cy="741087"/>
            </a:xfrm>
            <a:custGeom>
              <a:avLst/>
              <a:gdLst/>
              <a:ahLst/>
              <a:cxnLst/>
              <a:rect l="l" t="t" r="r" b="b"/>
              <a:pathLst>
                <a:path w="3593149" h="741087">
                  <a:moveTo>
                    <a:pt x="0" y="0"/>
                  </a:moveTo>
                  <a:lnTo>
                    <a:pt x="3593149" y="0"/>
                  </a:lnTo>
                  <a:lnTo>
                    <a:pt x="3593149" y="741087"/>
                  </a:lnTo>
                  <a:lnTo>
                    <a:pt x="0" y="741087"/>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34" name="TextBox 34"/>
            <p:cNvSpPr txBox="1"/>
            <p:nvPr/>
          </p:nvSpPr>
          <p:spPr>
            <a:xfrm>
              <a:off x="0" y="0"/>
              <a:ext cx="3593149" cy="741087"/>
            </a:xfrm>
            <a:prstGeom prst="rect">
              <a:avLst/>
            </a:prstGeom>
          </p:spPr>
          <p:txBody>
            <a:bodyPr lIns="50800" tIns="50800" rIns="50800" bIns="50800" rtlCol="0" anchor="ctr"/>
            <a:lstStyle/>
            <a:p>
              <a:pPr algn="ctr">
                <a:lnSpc>
                  <a:spcPts val="2783"/>
                </a:lnSpc>
              </a:pPr>
              <a:endParaRPr/>
            </a:p>
          </p:txBody>
        </p:sp>
      </p:grpSp>
      <p:grpSp>
        <p:nvGrpSpPr>
          <p:cNvPr id="35" name="Group 35"/>
          <p:cNvGrpSpPr/>
          <p:nvPr/>
        </p:nvGrpSpPr>
        <p:grpSpPr>
          <a:xfrm>
            <a:off x="7595139" y="4988889"/>
            <a:ext cx="1996808" cy="2323558"/>
            <a:chOff x="0" y="0"/>
            <a:chExt cx="698500" cy="812800"/>
          </a:xfrm>
        </p:grpSpPr>
        <p:sp>
          <p:nvSpPr>
            <p:cNvPr id="36" name="Freeform 3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a:ln w="38100" cap="sq">
              <a:solidFill>
                <a:srgbClr val="1D386D"/>
              </a:solidFill>
              <a:prstDash val="solid"/>
              <a:miter/>
            </a:ln>
          </p:spPr>
          <p:txBody>
            <a:bodyPr/>
            <a:lstStyle/>
            <a:p>
              <a:endParaRPr lang="en-US"/>
            </a:p>
          </p:txBody>
        </p:sp>
        <p:sp>
          <p:nvSpPr>
            <p:cNvPr id="37" name="TextBox 37"/>
            <p:cNvSpPr txBox="1"/>
            <p:nvPr/>
          </p:nvSpPr>
          <p:spPr>
            <a:xfrm>
              <a:off x="0" y="130175"/>
              <a:ext cx="698500" cy="542925"/>
            </a:xfrm>
            <a:prstGeom prst="rect">
              <a:avLst/>
            </a:prstGeom>
          </p:spPr>
          <p:txBody>
            <a:bodyPr lIns="50800" tIns="50800" rIns="50800" bIns="50800" rtlCol="0" anchor="ctr"/>
            <a:lstStyle/>
            <a:p>
              <a:pPr algn="ctr">
                <a:lnSpc>
                  <a:spcPts val="2320"/>
                </a:lnSpc>
              </a:pPr>
              <a:r>
                <a:rPr lang="en-US" sz="2000" b="1">
                  <a:solidFill>
                    <a:srgbClr val="FFFFFF"/>
                  </a:solidFill>
                  <a:latin typeface="Raleway Bold"/>
                  <a:ea typeface="Raleway Bold"/>
                  <a:cs typeface="Raleway Bold"/>
                  <a:sym typeface="Raleway Bold"/>
                </a:rPr>
                <a:t>GIAI ĐOẠN 1 (STRONG - 180 EPOCHS)</a:t>
              </a:r>
            </a:p>
          </p:txBody>
        </p:sp>
      </p:grpSp>
      <p:sp>
        <p:nvSpPr>
          <p:cNvPr id="38" name="TextBox 38"/>
          <p:cNvSpPr txBox="1"/>
          <p:nvPr/>
        </p:nvSpPr>
        <p:spPr>
          <a:xfrm>
            <a:off x="9889497" y="5324232"/>
            <a:ext cx="7369803" cy="1988215"/>
          </a:xfrm>
          <a:prstGeom prst="rect">
            <a:avLst/>
          </a:prstGeom>
        </p:spPr>
        <p:txBody>
          <a:bodyPr lIns="0" tIns="0" rIns="0" bIns="0" rtlCol="0" anchor="t">
            <a:spAutoFit/>
          </a:bodyPr>
          <a:lstStyle/>
          <a:p>
            <a:pPr algn="l">
              <a:lnSpc>
                <a:spcPts val="3079"/>
              </a:lnSpc>
            </a:pPr>
            <a:r>
              <a:rPr lang="en-US" sz="3174">
                <a:solidFill>
                  <a:srgbClr val="FFFFFF"/>
                </a:solidFill>
                <a:latin typeface="Raleway"/>
                <a:ea typeface="Raleway"/>
                <a:cs typeface="Raleway"/>
                <a:sym typeface="Raleway"/>
              </a:rPr>
              <a:t>• Biến đổi mạnh: Xoay [-80 độ, 80 độ], Scale [0.6, 1.4], Cutout.</a:t>
            </a:r>
          </a:p>
          <a:p>
            <a:pPr algn="l">
              <a:lnSpc>
                <a:spcPts val="3079"/>
              </a:lnSpc>
            </a:pPr>
            <a:endParaRPr lang="en-US" sz="3174">
              <a:solidFill>
                <a:srgbClr val="FFFFFF"/>
              </a:solidFill>
              <a:latin typeface="Raleway"/>
              <a:ea typeface="Raleway"/>
              <a:cs typeface="Raleway"/>
              <a:sym typeface="Raleway"/>
            </a:endParaRPr>
          </a:p>
          <a:p>
            <a:pPr algn="l">
              <a:lnSpc>
                <a:spcPts val="3079"/>
              </a:lnSpc>
            </a:pPr>
            <a:r>
              <a:rPr lang="en-US" sz="3174">
                <a:solidFill>
                  <a:srgbClr val="FFFFFF"/>
                </a:solidFill>
                <a:latin typeface="Raleway"/>
                <a:ea typeface="Raleway"/>
                <a:cs typeface="Raleway"/>
                <a:sym typeface="Raleway"/>
              </a:rPr>
              <a:t>• Giúp model học cấu trúc cơ thể.</a:t>
            </a:r>
          </a:p>
          <a:p>
            <a:pPr algn="l">
              <a:lnSpc>
                <a:spcPts val="3079"/>
              </a:lnSpc>
            </a:pPr>
            <a:endParaRPr lang="en-US" sz="3174">
              <a:solidFill>
                <a:srgbClr val="FFFFFF"/>
              </a:solidFill>
              <a:latin typeface="Raleway"/>
              <a:ea typeface="Raleway"/>
              <a:cs typeface="Raleway"/>
              <a:sym typeface="Raleway"/>
            </a:endParaRPr>
          </a:p>
        </p:txBody>
      </p:sp>
      <p:sp>
        <p:nvSpPr>
          <p:cNvPr id="39" name="TextBox 39"/>
          <p:cNvSpPr txBox="1"/>
          <p:nvPr/>
        </p:nvSpPr>
        <p:spPr>
          <a:xfrm>
            <a:off x="9513510" y="8447158"/>
            <a:ext cx="3870043" cy="749462"/>
          </a:xfrm>
          <a:prstGeom prst="rect">
            <a:avLst/>
          </a:prstGeom>
        </p:spPr>
        <p:txBody>
          <a:bodyPr lIns="0" tIns="0" rIns="0" bIns="0" rtlCol="0" anchor="t">
            <a:spAutoFit/>
          </a:bodyPr>
          <a:lstStyle/>
          <a:p>
            <a:pPr algn="l">
              <a:lnSpc>
                <a:spcPts val="5836"/>
              </a:lnSpc>
              <a:spcBef>
                <a:spcPct val="0"/>
              </a:spcBef>
            </a:pPr>
            <a:r>
              <a:rPr lang="en-US" sz="5031" b="1">
                <a:solidFill>
                  <a:srgbClr val="FFFFFF"/>
                </a:solidFill>
                <a:latin typeface="Raleway Bold"/>
                <a:ea typeface="Raleway Bold"/>
                <a:cs typeface="Raleway Bold"/>
                <a:sym typeface="Raleway Bold"/>
              </a:rPr>
              <a:t>2 GIAI ĐOẠN</a:t>
            </a:r>
          </a:p>
        </p:txBody>
      </p:sp>
      <p:grpSp>
        <p:nvGrpSpPr>
          <p:cNvPr id="40" name="Group 40"/>
          <p:cNvGrpSpPr/>
          <p:nvPr/>
        </p:nvGrpSpPr>
        <p:grpSpPr>
          <a:xfrm>
            <a:off x="8584261" y="8281704"/>
            <a:ext cx="1114029" cy="1114029"/>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42" name="TextBox 4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43" name="Group 43"/>
          <p:cNvGrpSpPr/>
          <p:nvPr/>
        </p:nvGrpSpPr>
        <p:grpSpPr>
          <a:xfrm>
            <a:off x="8593543" y="7655347"/>
            <a:ext cx="11265740" cy="2323558"/>
            <a:chOff x="0" y="0"/>
            <a:chExt cx="3593149" cy="741087"/>
          </a:xfrm>
        </p:grpSpPr>
        <p:sp>
          <p:nvSpPr>
            <p:cNvPr id="44" name="Freeform 44"/>
            <p:cNvSpPr/>
            <p:nvPr/>
          </p:nvSpPr>
          <p:spPr>
            <a:xfrm>
              <a:off x="0" y="0"/>
              <a:ext cx="3593149" cy="741087"/>
            </a:xfrm>
            <a:custGeom>
              <a:avLst/>
              <a:gdLst/>
              <a:ahLst/>
              <a:cxnLst/>
              <a:rect l="l" t="t" r="r" b="b"/>
              <a:pathLst>
                <a:path w="3593149" h="741087">
                  <a:moveTo>
                    <a:pt x="0" y="0"/>
                  </a:moveTo>
                  <a:lnTo>
                    <a:pt x="3593149" y="0"/>
                  </a:lnTo>
                  <a:lnTo>
                    <a:pt x="3593149" y="741087"/>
                  </a:lnTo>
                  <a:lnTo>
                    <a:pt x="0" y="741087"/>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45" name="TextBox 45"/>
            <p:cNvSpPr txBox="1"/>
            <p:nvPr/>
          </p:nvSpPr>
          <p:spPr>
            <a:xfrm>
              <a:off x="0" y="0"/>
              <a:ext cx="3593149" cy="741087"/>
            </a:xfrm>
            <a:prstGeom prst="rect">
              <a:avLst/>
            </a:prstGeom>
          </p:spPr>
          <p:txBody>
            <a:bodyPr lIns="50800" tIns="50800" rIns="50800" bIns="50800" rtlCol="0" anchor="ctr"/>
            <a:lstStyle/>
            <a:p>
              <a:pPr algn="ctr">
                <a:lnSpc>
                  <a:spcPts val="2783"/>
                </a:lnSpc>
              </a:pPr>
              <a:endParaRPr/>
            </a:p>
          </p:txBody>
        </p:sp>
      </p:grpSp>
      <p:grpSp>
        <p:nvGrpSpPr>
          <p:cNvPr id="46" name="Group 46"/>
          <p:cNvGrpSpPr/>
          <p:nvPr/>
        </p:nvGrpSpPr>
        <p:grpSpPr>
          <a:xfrm>
            <a:off x="7595139" y="7655347"/>
            <a:ext cx="1996808" cy="2323558"/>
            <a:chOff x="0" y="0"/>
            <a:chExt cx="698500" cy="812800"/>
          </a:xfrm>
        </p:grpSpPr>
        <p:sp>
          <p:nvSpPr>
            <p:cNvPr id="47" name="Freeform 4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a:ln w="38100" cap="sq">
              <a:solidFill>
                <a:srgbClr val="1D386D"/>
              </a:solidFill>
              <a:prstDash val="solid"/>
              <a:miter/>
            </a:ln>
          </p:spPr>
          <p:txBody>
            <a:bodyPr/>
            <a:lstStyle/>
            <a:p>
              <a:endParaRPr lang="en-US"/>
            </a:p>
          </p:txBody>
        </p:sp>
        <p:sp>
          <p:nvSpPr>
            <p:cNvPr id="48" name="TextBox 48"/>
            <p:cNvSpPr txBox="1"/>
            <p:nvPr/>
          </p:nvSpPr>
          <p:spPr>
            <a:xfrm>
              <a:off x="0" y="130175"/>
              <a:ext cx="698500" cy="542925"/>
            </a:xfrm>
            <a:prstGeom prst="rect">
              <a:avLst/>
            </a:prstGeom>
          </p:spPr>
          <p:txBody>
            <a:bodyPr lIns="50800" tIns="50800" rIns="50800" bIns="50800" rtlCol="0" anchor="ctr"/>
            <a:lstStyle/>
            <a:p>
              <a:pPr algn="ctr">
                <a:lnSpc>
                  <a:spcPts val="2320"/>
                </a:lnSpc>
              </a:pPr>
              <a:r>
                <a:rPr lang="en-US" sz="2000" b="1">
                  <a:solidFill>
                    <a:srgbClr val="FFFFFF"/>
                  </a:solidFill>
                  <a:latin typeface="Raleway Bold"/>
                  <a:ea typeface="Raleway Bold"/>
                  <a:cs typeface="Raleway Bold"/>
                  <a:sym typeface="Raleway Bold"/>
                </a:rPr>
                <a:t>GIAI ĐOẠN 2 (WEAK - 30 EPOCHS CUỐI)</a:t>
              </a:r>
            </a:p>
          </p:txBody>
        </p:sp>
      </p:grpSp>
      <p:sp>
        <p:nvSpPr>
          <p:cNvPr id="49" name="TextBox 49"/>
          <p:cNvSpPr txBox="1"/>
          <p:nvPr/>
        </p:nvSpPr>
        <p:spPr>
          <a:xfrm>
            <a:off x="9950048" y="8034283"/>
            <a:ext cx="7369803" cy="1944623"/>
          </a:xfrm>
          <a:prstGeom prst="rect">
            <a:avLst/>
          </a:prstGeom>
        </p:spPr>
        <p:txBody>
          <a:bodyPr lIns="0" tIns="0" rIns="0" bIns="0" rtlCol="0" anchor="t">
            <a:spAutoFit/>
          </a:bodyPr>
          <a:lstStyle/>
          <a:p>
            <a:pPr algn="l">
              <a:lnSpc>
                <a:spcPts val="3047"/>
              </a:lnSpc>
            </a:pPr>
            <a:r>
              <a:rPr lang="en-US" sz="3174">
                <a:solidFill>
                  <a:srgbClr val="FFFFFF"/>
                </a:solidFill>
                <a:latin typeface="Raleway"/>
                <a:ea typeface="Raleway"/>
                <a:cs typeface="Raleway"/>
                <a:sym typeface="Raleway"/>
              </a:rPr>
              <a:t>• Tắt xoay lớn, tắt Cutout.</a:t>
            </a:r>
          </a:p>
          <a:p>
            <a:pPr algn="l">
              <a:lnSpc>
                <a:spcPts val="3047"/>
              </a:lnSpc>
            </a:pPr>
            <a:endParaRPr lang="en-US" sz="3174">
              <a:solidFill>
                <a:srgbClr val="FFFFFF"/>
              </a:solidFill>
              <a:latin typeface="Raleway"/>
              <a:ea typeface="Raleway"/>
              <a:cs typeface="Raleway"/>
              <a:sym typeface="Raleway"/>
            </a:endParaRPr>
          </a:p>
          <a:p>
            <a:pPr algn="l">
              <a:lnSpc>
                <a:spcPts val="3047"/>
              </a:lnSpc>
            </a:pPr>
            <a:r>
              <a:rPr lang="en-US" sz="3174">
                <a:solidFill>
                  <a:srgbClr val="FFFFFF"/>
                </a:solidFill>
                <a:latin typeface="Raleway"/>
                <a:ea typeface="Raleway"/>
                <a:cs typeface="Raleway"/>
                <a:sym typeface="Raleway"/>
              </a:rPr>
              <a:t>• Giúp model tinh chỉnh trên phân phối ảnh thực tế.</a:t>
            </a:r>
          </a:p>
          <a:p>
            <a:pPr algn="l">
              <a:lnSpc>
                <a:spcPts val="3047"/>
              </a:lnSpc>
            </a:pPr>
            <a:endParaRPr lang="en-US" sz="3174">
              <a:solidFill>
                <a:srgbClr val="FFFFFF"/>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9629566" y="-2398245"/>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grpSp>
        <p:nvGrpSpPr>
          <p:cNvPr id="3" name="Group 3"/>
          <p:cNvGrpSpPr/>
          <p:nvPr/>
        </p:nvGrpSpPr>
        <p:grpSpPr>
          <a:xfrm>
            <a:off x="16030363" y="896714"/>
            <a:ext cx="2680687" cy="897724"/>
            <a:chOff x="0" y="0"/>
            <a:chExt cx="706025" cy="236438"/>
          </a:xfrm>
        </p:grpSpPr>
        <p:sp>
          <p:nvSpPr>
            <p:cNvPr id="4" name="Freeform 4"/>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5" name="TextBox 5"/>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6" name="Group 6"/>
          <p:cNvGrpSpPr/>
          <p:nvPr/>
        </p:nvGrpSpPr>
        <p:grpSpPr>
          <a:xfrm>
            <a:off x="2443922" y="3867222"/>
            <a:ext cx="3454716" cy="4020033"/>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8" name="TextBox 8"/>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9" name="Group 9"/>
          <p:cNvGrpSpPr/>
          <p:nvPr/>
        </p:nvGrpSpPr>
        <p:grpSpPr>
          <a:xfrm>
            <a:off x="3737713" y="3551393"/>
            <a:ext cx="943912" cy="1098371"/>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1" name="TextBox 11"/>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sp>
        <p:nvSpPr>
          <p:cNvPr id="12" name="TextBox 12"/>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28/33</a:t>
            </a:r>
          </a:p>
        </p:txBody>
      </p:sp>
      <p:sp>
        <p:nvSpPr>
          <p:cNvPr id="13" name="TextBox 13"/>
          <p:cNvSpPr txBox="1"/>
          <p:nvPr/>
        </p:nvSpPr>
        <p:spPr>
          <a:xfrm>
            <a:off x="5102771" y="826328"/>
            <a:ext cx="8082458" cy="1339155"/>
          </a:xfrm>
          <a:prstGeom prst="rect">
            <a:avLst/>
          </a:prstGeom>
        </p:spPr>
        <p:txBody>
          <a:bodyPr lIns="0" tIns="0" rIns="0" bIns="0" rtlCol="0" anchor="t">
            <a:spAutoFit/>
          </a:bodyPr>
          <a:lstStyle/>
          <a:p>
            <a:pPr algn="just">
              <a:lnSpc>
                <a:spcPts val="10431"/>
              </a:lnSpc>
              <a:spcBef>
                <a:spcPct val="0"/>
              </a:spcBef>
            </a:pPr>
            <a:r>
              <a:rPr lang="en-US" sz="8992" b="1">
                <a:solidFill>
                  <a:srgbClr val="FFFFFF"/>
                </a:solidFill>
                <a:latin typeface="Raleway Ultra-Bold"/>
                <a:ea typeface="Raleway Ultra-Bold"/>
                <a:cs typeface="Raleway Ultra-Bold"/>
                <a:sym typeface="Raleway Ultra-Bold"/>
              </a:rPr>
              <a:t>THỰC NGHIỆM</a:t>
            </a:r>
          </a:p>
        </p:txBody>
      </p:sp>
      <p:sp>
        <p:nvSpPr>
          <p:cNvPr id="14" name="TextBox 14"/>
          <p:cNvSpPr txBox="1"/>
          <p:nvPr/>
        </p:nvSpPr>
        <p:spPr>
          <a:xfrm>
            <a:off x="3937076" y="3804607"/>
            <a:ext cx="630793" cy="523457"/>
          </a:xfrm>
          <a:prstGeom prst="rect">
            <a:avLst/>
          </a:prstGeom>
        </p:spPr>
        <p:txBody>
          <a:bodyPr lIns="0" tIns="0" rIns="0" bIns="0" rtlCol="0" anchor="t">
            <a:spAutoFit/>
          </a:bodyPr>
          <a:lstStyle/>
          <a:p>
            <a:pPr algn="l">
              <a:lnSpc>
                <a:spcPts val="4047"/>
              </a:lnSpc>
              <a:spcBef>
                <a:spcPct val="0"/>
              </a:spcBef>
            </a:pPr>
            <a:r>
              <a:rPr lang="en-US" sz="3489" b="1">
                <a:solidFill>
                  <a:srgbClr val="1D386D"/>
                </a:solidFill>
                <a:latin typeface="Raleway Ultra-Bold"/>
                <a:ea typeface="Raleway Ultra-Bold"/>
                <a:cs typeface="Raleway Ultra-Bold"/>
                <a:sym typeface="Raleway Ultra-Bold"/>
              </a:rPr>
              <a:t>03</a:t>
            </a:r>
          </a:p>
        </p:txBody>
      </p:sp>
      <p:sp>
        <p:nvSpPr>
          <p:cNvPr id="15" name="TextBox 15"/>
          <p:cNvSpPr txBox="1"/>
          <p:nvPr/>
        </p:nvSpPr>
        <p:spPr>
          <a:xfrm>
            <a:off x="2857152" y="5281435"/>
            <a:ext cx="2628256" cy="1248774"/>
          </a:xfrm>
          <a:prstGeom prst="rect">
            <a:avLst/>
          </a:prstGeom>
        </p:spPr>
        <p:txBody>
          <a:bodyPr lIns="0" tIns="0" rIns="0" bIns="0" rtlCol="0" anchor="t">
            <a:spAutoFit/>
          </a:bodyPr>
          <a:lstStyle/>
          <a:p>
            <a:pPr algn="ctr">
              <a:lnSpc>
                <a:spcPts val="3314"/>
              </a:lnSpc>
              <a:spcBef>
                <a:spcPct val="0"/>
              </a:spcBef>
            </a:pPr>
            <a:r>
              <a:rPr lang="en-US" sz="2857" b="1">
                <a:solidFill>
                  <a:srgbClr val="FFFFFF"/>
                </a:solidFill>
                <a:latin typeface="Raleway Ultra-Bold"/>
                <a:ea typeface="Raleway Ultra-Bold"/>
                <a:cs typeface="Raleway Ultra-Bold"/>
                <a:sym typeface="Raleway Ultra-Bold"/>
              </a:rPr>
              <a:t>MÔI TRƯỜNG PHẦN CỨNG &amp; PHẦN MỀM</a:t>
            </a:r>
          </a:p>
        </p:txBody>
      </p:sp>
      <p:sp>
        <p:nvSpPr>
          <p:cNvPr id="16" name="TextBox 16"/>
          <p:cNvSpPr txBox="1"/>
          <p:nvPr/>
        </p:nvSpPr>
        <p:spPr>
          <a:xfrm>
            <a:off x="10067058" y="7348972"/>
            <a:ext cx="5586495" cy="1086090"/>
          </a:xfrm>
          <a:prstGeom prst="rect">
            <a:avLst/>
          </a:prstGeom>
        </p:spPr>
        <p:txBody>
          <a:bodyPr lIns="0" tIns="0" rIns="0" bIns="0" rtlCol="0" anchor="t">
            <a:spAutoFit/>
          </a:bodyPr>
          <a:lstStyle/>
          <a:p>
            <a:pPr algn="l">
              <a:lnSpc>
                <a:spcPts val="8425"/>
              </a:lnSpc>
              <a:spcBef>
                <a:spcPct val="0"/>
              </a:spcBef>
            </a:pPr>
            <a:r>
              <a:rPr lang="en-US" sz="7263" b="1">
                <a:solidFill>
                  <a:srgbClr val="FFFFFF"/>
                </a:solidFill>
                <a:latin typeface="Raleway Bold"/>
                <a:ea typeface="Raleway Bold"/>
                <a:cs typeface="Raleway Bold"/>
                <a:sym typeface="Raleway Bold"/>
              </a:rPr>
              <a:t>2 GIAI ĐOẠN</a:t>
            </a:r>
          </a:p>
        </p:txBody>
      </p:sp>
      <p:grpSp>
        <p:nvGrpSpPr>
          <p:cNvPr id="17" name="Group 17"/>
          <p:cNvGrpSpPr/>
          <p:nvPr/>
        </p:nvGrpSpPr>
        <p:grpSpPr>
          <a:xfrm>
            <a:off x="8725666" y="7114361"/>
            <a:ext cx="1608126" cy="160812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20" name="Group 20"/>
          <p:cNvGrpSpPr/>
          <p:nvPr/>
        </p:nvGrpSpPr>
        <p:grpSpPr>
          <a:xfrm>
            <a:off x="8739065" y="6210200"/>
            <a:ext cx="16262350" cy="3354109"/>
            <a:chOff x="0" y="0"/>
            <a:chExt cx="3593149" cy="741087"/>
          </a:xfrm>
        </p:grpSpPr>
        <p:sp>
          <p:nvSpPr>
            <p:cNvPr id="21" name="Freeform 21"/>
            <p:cNvSpPr/>
            <p:nvPr/>
          </p:nvSpPr>
          <p:spPr>
            <a:xfrm>
              <a:off x="0" y="0"/>
              <a:ext cx="3593149" cy="741087"/>
            </a:xfrm>
            <a:custGeom>
              <a:avLst/>
              <a:gdLst/>
              <a:ahLst/>
              <a:cxnLst/>
              <a:rect l="l" t="t" r="r" b="b"/>
              <a:pathLst>
                <a:path w="3593149" h="741087">
                  <a:moveTo>
                    <a:pt x="0" y="0"/>
                  </a:moveTo>
                  <a:lnTo>
                    <a:pt x="3593149" y="0"/>
                  </a:lnTo>
                  <a:lnTo>
                    <a:pt x="3593149" y="741087"/>
                  </a:lnTo>
                  <a:lnTo>
                    <a:pt x="0" y="741087"/>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22" name="TextBox 22"/>
            <p:cNvSpPr txBox="1"/>
            <p:nvPr/>
          </p:nvSpPr>
          <p:spPr>
            <a:xfrm>
              <a:off x="0" y="0"/>
              <a:ext cx="3593149" cy="741087"/>
            </a:xfrm>
            <a:prstGeom prst="rect">
              <a:avLst/>
            </a:prstGeom>
          </p:spPr>
          <p:txBody>
            <a:bodyPr lIns="50800" tIns="50800" rIns="50800" bIns="50800" rtlCol="0" anchor="ctr"/>
            <a:lstStyle/>
            <a:p>
              <a:pPr algn="ctr">
                <a:lnSpc>
                  <a:spcPts val="2783"/>
                </a:lnSpc>
              </a:pPr>
              <a:endParaRPr/>
            </a:p>
          </p:txBody>
        </p:sp>
      </p:grpSp>
      <p:grpSp>
        <p:nvGrpSpPr>
          <p:cNvPr id="23" name="Group 23"/>
          <p:cNvGrpSpPr/>
          <p:nvPr/>
        </p:nvGrpSpPr>
        <p:grpSpPr>
          <a:xfrm>
            <a:off x="7297847" y="6210200"/>
            <a:ext cx="2882437" cy="3354109"/>
            <a:chOff x="0" y="0"/>
            <a:chExt cx="698500" cy="812800"/>
          </a:xfrm>
        </p:grpSpPr>
        <p:sp>
          <p:nvSpPr>
            <p:cNvPr id="24" name="Freeform 2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a:ln w="38100" cap="sq">
              <a:solidFill>
                <a:srgbClr val="1D386D"/>
              </a:solidFill>
              <a:prstDash val="solid"/>
              <a:miter/>
            </a:ln>
          </p:spPr>
          <p:txBody>
            <a:bodyPr/>
            <a:lstStyle/>
            <a:p>
              <a:endParaRPr lang="en-US"/>
            </a:p>
          </p:txBody>
        </p:sp>
        <p:sp>
          <p:nvSpPr>
            <p:cNvPr id="25" name="TextBox 25"/>
            <p:cNvSpPr txBox="1"/>
            <p:nvPr/>
          </p:nvSpPr>
          <p:spPr>
            <a:xfrm>
              <a:off x="0" y="139700"/>
              <a:ext cx="698500" cy="533400"/>
            </a:xfrm>
            <a:prstGeom prst="rect">
              <a:avLst/>
            </a:prstGeom>
          </p:spPr>
          <p:txBody>
            <a:bodyPr lIns="50800" tIns="50800" rIns="50800" bIns="50800" rtlCol="0" anchor="ctr"/>
            <a:lstStyle/>
            <a:p>
              <a:pPr algn="ctr">
                <a:lnSpc>
                  <a:spcPts val="3827"/>
                </a:lnSpc>
              </a:pPr>
              <a:r>
                <a:rPr lang="en-US" sz="3299" b="1">
                  <a:solidFill>
                    <a:srgbClr val="FFFFFF"/>
                  </a:solidFill>
                  <a:latin typeface="Raleway Bold"/>
                  <a:ea typeface="Raleway Bold"/>
                  <a:cs typeface="Raleway Bold"/>
                  <a:sym typeface="Raleway Bold"/>
                </a:rPr>
                <a:t>PHẦN CỨNG</a:t>
              </a:r>
            </a:p>
          </p:txBody>
        </p:sp>
      </p:grpSp>
      <p:sp>
        <p:nvSpPr>
          <p:cNvPr id="26" name="TextBox 26"/>
          <p:cNvSpPr txBox="1"/>
          <p:nvPr/>
        </p:nvSpPr>
        <p:spPr>
          <a:xfrm>
            <a:off x="10752892" y="6473059"/>
            <a:ext cx="7382532" cy="3091250"/>
          </a:xfrm>
          <a:prstGeom prst="rect">
            <a:avLst/>
          </a:prstGeom>
        </p:spPr>
        <p:txBody>
          <a:bodyPr lIns="0" tIns="0" rIns="0" bIns="0" rtlCol="0" anchor="t">
            <a:spAutoFit/>
          </a:bodyPr>
          <a:lstStyle/>
          <a:p>
            <a:pPr marL="477257" lvl="1" indent="-238628" algn="l">
              <a:lnSpc>
                <a:spcPts val="3116"/>
              </a:lnSpc>
              <a:buFont typeface="Arial"/>
              <a:buChar char="•"/>
            </a:pPr>
            <a:r>
              <a:rPr lang="en-US" sz="2210" b="1">
                <a:solidFill>
                  <a:srgbClr val="FFFFFF"/>
                </a:solidFill>
                <a:latin typeface="Raleway Bold"/>
                <a:ea typeface="Raleway Bold"/>
                <a:cs typeface="Raleway Bold"/>
                <a:sym typeface="Raleway Bold"/>
              </a:rPr>
              <a:t>Huấn luyện:</a:t>
            </a:r>
          </a:p>
          <a:p>
            <a:pPr marL="954514" lvl="2" indent="-318171" algn="l">
              <a:lnSpc>
                <a:spcPts val="3116"/>
              </a:lnSpc>
              <a:buFont typeface="Arial"/>
              <a:buChar char="⚬"/>
            </a:pPr>
            <a:r>
              <a:rPr lang="en-US" sz="2210" b="1">
                <a:solidFill>
                  <a:srgbClr val="FFFFFF"/>
                </a:solidFill>
                <a:latin typeface="Raleway Bold"/>
                <a:ea typeface="Raleway Bold"/>
                <a:cs typeface="Raleway Bold"/>
                <a:sym typeface="Raleway Bold"/>
              </a:rPr>
              <a:t>Cluster siêu máy tính: 8 x NVIDIA A100 GPUs.</a:t>
            </a:r>
          </a:p>
          <a:p>
            <a:pPr marL="477257" lvl="1" indent="-238628" algn="l">
              <a:lnSpc>
                <a:spcPts val="3116"/>
              </a:lnSpc>
              <a:buFont typeface="Arial"/>
              <a:buChar char="•"/>
            </a:pPr>
            <a:r>
              <a:rPr lang="en-US" sz="2210" b="1">
                <a:solidFill>
                  <a:srgbClr val="FFFFFF"/>
                </a:solidFill>
                <a:latin typeface="Raleway Bold"/>
                <a:ea typeface="Raleway Bold"/>
                <a:cs typeface="Raleway Bold"/>
                <a:sym typeface="Raleway Bold"/>
              </a:rPr>
              <a:t>Suy luận &amp; Kiểm thử (Inference Testing): </a:t>
            </a:r>
          </a:p>
          <a:p>
            <a:pPr marL="954514" lvl="2" indent="-318171" algn="l">
              <a:lnSpc>
                <a:spcPts val="3116"/>
              </a:lnSpc>
              <a:buFont typeface="Arial"/>
              <a:buChar char="⚬"/>
            </a:pPr>
            <a:r>
              <a:rPr lang="en-US" sz="2210" b="1">
                <a:solidFill>
                  <a:srgbClr val="FFFFFF"/>
                </a:solidFill>
                <a:latin typeface="Raleway Bold"/>
                <a:ea typeface="Raleway Bold"/>
                <a:cs typeface="Raleway Bold"/>
                <a:sym typeface="Raleway Bold"/>
              </a:rPr>
              <a:t>Desktop CPU: Intel Core i7-11700.</a:t>
            </a:r>
          </a:p>
          <a:p>
            <a:pPr marL="954514" lvl="2" indent="-318171" algn="l">
              <a:lnSpc>
                <a:spcPts val="3116"/>
              </a:lnSpc>
              <a:buFont typeface="Arial"/>
              <a:buChar char="⚬"/>
            </a:pPr>
            <a:r>
              <a:rPr lang="en-US" sz="2210" b="1">
                <a:solidFill>
                  <a:srgbClr val="FFFFFF"/>
                </a:solidFill>
                <a:latin typeface="Raleway Bold"/>
                <a:ea typeface="Raleway Bold"/>
                <a:cs typeface="Raleway Bold"/>
                <a:sym typeface="Raleway Bold"/>
              </a:rPr>
              <a:t>Desktop GPU: NVIDIA GeForce GTX 1660 Ti.</a:t>
            </a:r>
          </a:p>
          <a:p>
            <a:pPr marL="954514" lvl="2" indent="-318171" algn="l">
              <a:lnSpc>
                <a:spcPts val="3116"/>
              </a:lnSpc>
              <a:buFont typeface="Arial"/>
              <a:buChar char="⚬"/>
            </a:pPr>
            <a:r>
              <a:rPr lang="en-US" sz="2210" b="1">
                <a:solidFill>
                  <a:srgbClr val="FFFFFF"/>
                </a:solidFill>
                <a:latin typeface="Raleway Bold"/>
                <a:ea typeface="Raleway Bold"/>
                <a:cs typeface="Raleway Bold"/>
                <a:sym typeface="Raleway Bold"/>
              </a:rPr>
              <a:t>Mobile Edge: Chip Snapdragon 865 (Chứng minh tính di động).</a:t>
            </a:r>
          </a:p>
          <a:p>
            <a:pPr algn="l">
              <a:lnSpc>
                <a:spcPts val="2597"/>
              </a:lnSpc>
            </a:pPr>
            <a:endParaRPr lang="en-US" sz="2210" b="1">
              <a:solidFill>
                <a:srgbClr val="FFFFFF"/>
              </a:solidFill>
              <a:latin typeface="Raleway Bold"/>
              <a:ea typeface="Raleway Bold"/>
              <a:cs typeface="Raleway Bold"/>
              <a:sym typeface="Raleway Bold"/>
            </a:endParaRPr>
          </a:p>
        </p:txBody>
      </p:sp>
      <p:sp>
        <p:nvSpPr>
          <p:cNvPr id="27" name="TextBox 27"/>
          <p:cNvSpPr txBox="1"/>
          <p:nvPr/>
        </p:nvSpPr>
        <p:spPr>
          <a:xfrm>
            <a:off x="10067058" y="3464037"/>
            <a:ext cx="5586495" cy="1086090"/>
          </a:xfrm>
          <a:prstGeom prst="rect">
            <a:avLst/>
          </a:prstGeom>
        </p:spPr>
        <p:txBody>
          <a:bodyPr lIns="0" tIns="0" rIns="0" bIns="0" rtlCol="0" anchor="t">
            <a:spAutoFit/>
          </a:bodyPr>
          <a:lstStyle/>
          <a:p>
            <a:pPr algn="l">
              <a:lnSpc>
                <a:spcPts val="8425"/>
              </a:lnSpc>
              <a:spcBef>
                <a:spcPct val="0"/>
              </a:spcBef>
            </a:pPr>
            <a:r>
              <a:rPr lang="en-US" sz="7263" b="1">
                <a:solidFill>
                  <a:srgbClr val="FFFFFF"/>
                </a:solidFill>
                <a:latin typeface="Raleway Bold"/>
                <a:ea typeface="Raleway Bold"/>
                <a:cs typeface="Raleway Bold"/>
                <a:sym typeface="Raleway Bold"/>
              </a:rPr>
              <a:t>2 GIAI ĐOẠN</a:t>
            </a:r>
          </a:p>
        </p:txBody>
      </p:sp>
      <p:grpSp>
        <p:nvGrpSpPr>
          <p:cNvPr id="28" name="Group 28"/>
          <p:cNvGrpSpPr/>
          <p:nvPr/>
        </p:nvGrpSpPr>
        <p:grpSpPr>
          <a:xfrm>
            <a:off x="8725666" y="3229426"/>
            <a:ext cx="1608126" cy="160812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30" name="TextBox 3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grpSp>
        <p:nvGrpSpPr>
          <p:cNvPr id="31" name="Group 31"/>
          <p:cNvGrpSpPr/>
          <p:nvPr/>
        </p:nvGrpSpPr>
        <p:grpSpPr>
          <a:xfrm>
            <a:off x="8739065" y="2325265"/>
            <a:ext cx="16262350" cy="3354109"/>
            <a:chOff x="0" y="0"/>
            <a:chExt cx="3593149" cy="741087"/>
          </a:xfrm>
        </p:grpSpPr>
        <p:sp>
          <p:nvSpPr>
            <p:cNvPr id="32" name="Freeform 32"/>
            <p:cNvSpPr/>
            <p:nvPr/>
          </p:nvSpPr>
          <p:spPr>
            <a:xfrm>
              <a:off x="0" y="0"/>
              <a:ext cx="3593149" cy="741087"/>
            </a:xfrm>
            <a:custGeom>
              <a:avLst/>
              <a:gdLst/>
              <a:ahLst/>
              <a:cxnLst/>
              <a:rect l="l" t="t" r="r" b="b"/>
              <a:pathLst>
                <a:path w="3593149" h="741087">
                  <a:moveTo>
                    <a:pt x="0" y="0"/>
                  </a:moveTo>
                  <a:lnTo>
                    <a:pt x="3593149" y="0"/>
                  </a:lnTo>
                  <a:lnTo>
                    <a:pt x="3593149" y="741087"/>
                  </a:lnTo>
                  <a:lnTo>
                    <a:pt x="0" y="741087"/>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33" name="TextBox 33"/>
            <p:cNvSpPr txBox="1"/>
            <p:nvPr/>
          </p:nvSpPr>
          <p:spPr>
            <a:xfrm>
              <a:off x="0" y="0"/>
              <a:ext cx="3593149" cy="741087"/>
            </a:xfrm>
            <a:prstGeom prst="rect">
              <a:avLst/>
            </a:prstGeom>
          </p:spPr>
          <p:txBody>
            <a:bodyPr lIns="50800" tIns="50800" rIns="50800" bIns="50800" rtlCol="0" anchor="ctr"/>
            <a:lstStyle/>
            <a:p>
              <a:pPr algn="ctr">
                <a:lnSpc>
                  <a:spcPts val="2783"/>
                </a:lnSpc>
              </a:pPr>
              <a:endParaRPr/>
            </a:p>
          </p:txBody>
        </p:sp>
      </p:grpSp>
      <p:grpSp>
        <p:nvGrpSpPr>
          <p:cNvPr id="34" name="Group 34"/>
          <p:cNvGrpSpPr/>
          <p:nvPr/>
        </p:nvGrpSpPr>
        <p:grpSpPr>
          <a:xfrm>
            <a:off x="7297847" y="2325265"/>
            <a:ext cx="2882437" cy="3354109"/>
            <a:chOff x="0" y="0"/>
            <a:chExt cx="698500" cy="812800"/>
          </a:xfrm>
        </p:grpSpPr>
        <p:sp>
          <p:nvSpPr>
            <p:cNvPr id="35" name="Freeform 3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243F81">
                    <a:alpha val="100000"/>
                  </a:srgbClr>
                </a:gs>
                <a:gs pos="100000">
                  <a:srgbClr val="288198">
                    <a:alpha val="100000"/>
                  </a:srgbClr>
                </a:gs>
              </a:gsLst>
              <a:lin ang="0"/>
            </a:gradFill>
            <a:ln w="38100" cap="sq">
              <a:solidFill>
                <a:srgbClr val="1D386D"/>
              </a:solidFill>
              <a:prstDash val="solid"/>
              <a:miter/>
            </a:ln>
          </p:spPr>
          <p:txBody>
            <a:bodyPr/>
            <a:lstStyle/>
            <a:p>
              <a:endParaRPr lang="en-US"/>
            </a:p>
          </p:txBody>
        </p:sp>
        <p:sp>
          <p:nvSpPr>
            <p:cNvPr id="36" name="TextBox 36"/>
            <p:cNvSpPr txBox="1"/>
            <p:nvPr/>
          </p:nvSpPr>
          <p:spPr>
            <a:xfrm>
              <a:off x="0" y="139700"/>
              <a:ext cx="698500" cy="533400"/>
            </a:xfrm>
            <a:prstGeom prst="rect">
              <a:avLst/>
            </a:prstGeom>
          </p:spPr>
          <p:txBody>
            <a:bodyPr lIns="50800" tIns="50800" rIns="50800" bIns="50800" rtlCol="0" anchor="ctr"/>
            <a:lstStyle/>
            <a:p>
              <a:pPr algn="ctr">
                <a:lnSpc>
                  <a:spcPts val="3827"/>
                </a:lnSpc>
              </a:pPr>
              <a:r>
                <a:rPr lang="en-US" sz="3299" b="1">
                  <a:solidFill>
                    <a:srgbClr val="FFFFFF"/>
                  </a:solidFill>
                  <a:latin typeface="Raleway Bold"/>
                  <a:ea typeface="Raleway Bold"/>
                  <a:cs typeface="Raleway Bold"/>
                  <a:sym typeface="Raleway Bold"/>
                </a:rPr>
                <a:t>PHẦN MỀM</a:t>
              </a:r>
            </a:p>
          </p:txBody>
        </p:sp>
      </p:grpSp>
      <p:sp>
        <p:nvSpPr>
          <p:cNvPr id="37" name="TextBox 37"/>
          <p:cNvSpPr txBox="1"/>
          <p:nvPr/>
        </p:nvSpPr>
        <p:spPr>
          <a:xfrm>
            <a:off x="10752892" y="2776560"/>
            <a:ext cx="7382532" cy="2366940"/>
          </a:xfrm>
          <a:prstGeom prst="rect">
            <a:avLst/>
          </a:prstGeom>
        </p:spPr>
        <p:txBody>
          <a:bodyPr lIns="0" tIns="0" rIns="0" bIns="0" rtlCol="0" anchor="t">
            <a:spAutoFit/>
          </a:bodyPr>
          <a:lstStyle/>
          <a:p>
            <a:pPr marL="477257" lvl="1" indent="-238628" algn="l">
              <a:lnSpc>
                <a:spcPts val="3116"/>
              </a:lnSpc>
              <a:buFont typeface="Arial"/>
              <a:buChar char="•"/>
            </a:pPr>
            <a:r>
              <a:rPr lang="en-US" sz="2210" b="1">
                <a:solidFill>
                  <a:srgbClr val="FFFFFF"/>
                </a:solidFill>
                <a:latin typeface="Raleway Bold"/>
                <a:ea typeface="Raleway Bold"/>
                <a:cs typeface="Raleway Bold"/>
                <a:sym typeface="Raleway Bold"/>
              </a:rPr>
              <a:t>Framework phát triển: MMPose (OpenMMLab).</a:t>
            </a:r>
          </a:p>
          <a:p>
            <a:pPr marL="477257" lvl="1" indent="-238628" algn="l">
              <a:lnSpc>
                <a:spcPts val="3116"/>
              </a:lnSpc>
              <a:buFont typeface="Arial"/>
              <a:buChar char="•"/>
            </a:pPr>
            <a:r>
              <a:rPr lang="en-US" sz="2210" b="1">
                <a:solidFill>
                  <a:srgbClr val="FFFFFF"/>
                </a:solidFill>
                <a:latin typeface="Raleway Bold"/>
                <a:ea typeface="Raleway Bold"/>
                <a:cs typeface="Raleway Bold"/>
                <a:sym typeface="Raleway Bold"/>
              </a:rPr>
              <a:t>Công cụ triển khai (Deployment): MMDeploy.</a:t>
            </a:r>
          </a:p>
          <a:p>
            <a:pPr marL="477257" lvl="1" indent="-238628" algn="l">
              <a:lnSpc>
                <a:spcPts val="3116"/>
              </a:lnSpc>
              <a:buFont typeface="Arial"/>
              <a:buChar char="•"/>
            </a:pPr>
            <a:r>
              <a:rPr lang="en-US" sz="2210" b="1">
                <a:solidFill>
                  <a:srgbClr val="FFFFFF"/>
                </a:solidFill>
                <a:latin typeface="Raleway Bold"/>
                <a:ea typeface="Raleway Bold"/>
                <a:cs typeface="Raleway Bold"/>
                <a:sym typeface="Raleway Bold"/>
              </a:rPr>
              <a:t>Backends hỗ trợ:</a:t>
            </a:r>
          </a:p>
          <a:p>
            <a:pPr marL="954514" lvl="2" indent="-318171" algn="l">
              <a:lnSpc>
                <a:spcPts val="3116"/>
              </a:lnSpc>
              <a:buFont typeface="Arial"/>
              <a:buChar char="⚬"/>
            </a:pPr>
            <a:r>
              <a:rPr lang="en-US" sz="2210" b="1">
                <a:solidFill>
                  <a:srgbClr val="FFFFFF"/>
                </a:solidFill>
                <a:latin typeface="Raleway Bold"/>
                <a:ea typeface="Raleway Bold"/>
                <a:cs typeface="Raleway Bold"/>
                <a:sym typeface="Raleway Bold"/>
              </a:rPr>
              <a:t>ONNX Runtime (cho CPU).</a:t>
            </a:r>
          </a:p>
          <a:p>
            <a:pPr marL="954514" lvl="2" indent="-318171" algn="l">
              <a:lnSpc>
                <a:spcPts val="3116"/>
              </a:lnSpc>
              <a:buFont typeface="Arial"/>
              <a:buChar char="⚬"/>
            </a:pPr>
            <a:r>
              <a:rPr lang="en-US" sz="2210" b="1">
                <a:solidFill>
                  <a:srgbClr val="FFFFFF"/>
                </a:solidFill>
                <a:latin typeface="Raleway Bold"/>
                <a:ea typeface="Raleway Bold"/>
                <a:cs typeface="Raleway Bold"/>
                <a:sym typeface="Raleway Bold"/>
              </a:rPr>
              <a:t>TensorRT (cho GPU - FP16).</a:t>
            </a:r>
          </a:p>
          <a:p>
            <a:pPr marL="954514" lvl="2" indent="-318171" algn="l">
              <a:lnSpc>
                <a:spcPts val="3116"/>
              </a:lnSpc>
              <a:buFont typeface="Arial"/>
              <a:buChar char="⚬"/>
            </a:pPr>
            <a:r>
              <a:rPr lang="en-US" sz="2210" b="1">
                <a:solidFill>
                  <a:srgbClr val="FFFFFF"/>
                </a:solidFill>
                <a:latin typeface="Raleway Bold"/>
                <a:ea typeface="Raleway Bold"/>
                <a:cs typeface="Raleway Bold"/>
                <a:sym typeface="Raleway Bold"/>
              </a:rPr>
              <a:t>ncnn (cho thiết bị di động).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1914" y="-3252602"/>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a:grpSpLocks noChangeAspect="1"/>
          </p:cNvGrpSpPr>
          <p:nvPr/>
        </p:nvGrpSpPr>
        <p:grpSpPr>
          <a:xfrm>
            <a:off x="882225" y="3370053"/>
            <a:ext cx="2596488" cy="2596488"/>
            <a:chOff x="0" y="0"/>
            <a:chExt cx="14840029" cy="14840029"/>
          </a:xfrm>
        </p:grpSpPr>
        <p:sp>
          <p:nvSpPr>
            <p:cNvPr id="8" name="Freeform 8"/>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Freeform 9"/>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US"/>
            </a:p>
          </p:txBody>
        </p:sp>
        <p:sp>
          <p:nvSpPr>
            <p:cNvPr id="10" name="Freeform 10"/>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5"/>
              <a:stretch>
                <a:fillRect l="-51836" r="-2810"/>
              </a:stretch>
            </a:blipFill>
          </p:spPr>
          <p:txBody>
            <a:bodyPr/>
            <a:lstStyle/>
            <a:p>
              <a:endParaRPr lang="en-US"/>
            </a:p>
          </p:txBody>
        </p:sp>
      </p:grpSp>
      <p:sp>
        <p:nvSpPr>
          <p:cNvPr id="11" name="TextBox 11"/>
          <p:cNvSpPr txBox="1"/>
          <p:nvPr/>
        </p:nvSpPr>
        <p:spPr>
          <a:xfrm>
            <a:off x="16630080" y="1189894"/>
            <a:ext cx="929371"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03/34</a:t>
            </a:r>
          </a:p>
        </p:txBody>
      </p:sp>
      <p:sp>
        <p:nvSpPr>
          <p:cNvPr id="12" name="TextBox 12"/>
          <p:cNvSpPr txBox="1"/>
          <p:nvPr/>
        </p:nvSpPr>
        <p:spPr>
          <a:xfrm>
            <a:off x="3928734" y="4384675"/>
            <a:ext cx="3128981" cy="758825"/>
          </a:xfrm>
          <a:prstGeom prst="rect">
            <a:avLst/>
          </a:prstGeom>
        </p:spPr>
        <p:txBody>
          <a:bodyPr lIns="0" tIns="0" rIns="0" bIns="0" rtlCol="0" anchor="t">
            <a:spAutoFit/>
          </a:bodyPr>
          <a:lstStyle/>
          <a:p>
            <a:pPr algn="l">
              <a:lnSpc>
                <a:spcPts val="5800"/>
              </a:lnSpc>
              <a:spcBef>
                <a:spcPct val="0"/>
              </a:spcBef>
            </a:pPr>
            <a:r>
              <a:rPr lang="en-US" sz="5000" b="1">
                <a:solidFill>
                  <a:srgbClr val="FFFFFF"/>
                </a:solidFill>
                <a:latin typeface="Raleway Ultra-Bold"/>
                <a:ea typeface="Raleway Ultra-Bold"/>
                <a:cs typeface="Raleway Ultra-Bold"/>
                <a:sym typeface="Raleway Ultra-Bold"/>
              </a:rPr>
              <a:t>VẤN ĐỀ </a:t>
            </a:r>
          </a:p>
        </p:txBody>
      </p:sp>
      <p:sp>
        <p:nvSpPr>
          <p:cNvPr id="13" name="TextBox 13"/>
          <p:cNvSpPr txBox="1"/>
          <p:nvPr/>
        </p:nvSpPr>
        <p:spPr>
          <a:xfrm>
            <a:off x="7298574" y="3685230"/>
            <a:ext cx="8159484" cy="455096"/>
          </a:xfrm>
          <a:prstGeom prst="rect">
            <a:avLst/>
          </a:prstGeom>
        </p:spPr>
        <p:txBody>
          <a:bodyPr lIns="0" tIns="0" rIns="0" bIns="0" rtlCol="0" anchor="t">
            <a:spAutoFit/>
          </a:bodyPr>
          <a:lstStyle/>
          <a:p>
            <a:pPr algn="l">
              <a:lnSpc>
                <a:spcPts val="3522"/>
              </a:lnSpc>
              <a:spcBef>
                <a:spcPct val="0"/>
              </a:spcBef>
            </a:pPr>
            <a:r>
              <a:rPr lang="en-US" sz="3036">
                <a:solidFill>
                  <a:srgbClr val="FFFFFF"/>
                </a:solidFill>
                <a:latin typeface="Raleway"/>
                <a:ea typeface="Raleway"/>
                <a:cs typeface="Raleway"/>
                <a:sym typeface="Raleway"/>
              </a:rPr>
              <a:t>Mô hình học thuật chính xác nhưng chậm.</a:t>
            </a:r>
          </a:p>
        </p:txBody>
      </p:sp>
      <p:sp>
        <p:nvSpPr>
          <p:cNvPr id="14" name="TextBox 14"/>
          <p:cNvSpPr txBox="1"/>
          <p:nvPr/>
        </p:nvSpPr>
        <p:spPr>
          <a:xfrm>
            <a:off x="7298574" y="5511445"/>
            <a:ext cx="9304094" cy="455096"/>
          </a:xfrm>
          <a:prstGeom prst="rect">
            <a:avLst/>
          </a:prstGeom>
        </p:spPr>
        <p:txBody>
          <a:bodyPr lIns="0" tIns="0" rIns="0" bIns="0" rtlCol="0" anchor="t">
            <a:spAutoFit/>
          </a:bodyPr>
          <a:lstStyle/>
          <a:p>
            <a:pPr algn="l">
              <a:lnSpc>
                <a:spcPts val="3522"/>
              </a:lnSpc>
              <a:spcBef>
                <a:spcPct val="0"/>
              </a:spcBef>
            </a:pPr>
            <a:r>
              <a:rPr lang="en-US" sz="3036">
                <a:solidFill>
                  <a:srgbClr val="FFFFFF"/>
                </a:solidFill>
                <a:latin typeface="Raleway"/>
                <a:ea typeface="Raleway"/>
                <a:cs typeface="Raleway"/>
                <a:sym typeface="Raleway"/>
              </a:rPr>
              <a:t>Mô hình công nghiệp nhanh nhưng kém chính xác.</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0147262" y="2608522"/>
            <a:ext cx="18751960" cy="1195812"/>
            <a:chOff x="0" y="0"/>
            <a:chExt cx="4938788" cy="314946"/>
          </a:xfrm>
        </p:grpSpPr>
        <p:sp>
          <p:nvSpPr>
            <p:cNvPr id="8" name="Freeform 8"/>
            <p:cNvSpPr/>
            <p:nvPr/>
          </p:nvSpPr>
          <p:spPr>
            <a:xfrm>
              <a:off x="0" y="0"/>
              <a:ext cx="4938788" cy="314946"/>
            </a:xfrm>
            <a:custGeom>
              <a:avLst/>
              <a:gdLst/>
              <a:ahLst/>
              <a:cxnLst/>
              <a:rect l="l" t="t" r="r" b="b"/>
              <a:pathLst>
                <a:path w="4938788" h="314946">
                  <a:moveTo>
                    <a:pt x="0" y="0"/>
                  </a:moveTo>
                  <a:lnTo>
                    <a:pt x="4938788" y="0"/>
                  </a:lnTo>
                  <a:lnTo>
                    <a:pt x="4938788" y="314946"/>
                  </a:lnTo>
                  <a:lnTo>
                    <a:pt x="0" y="314946"/>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9050"/>
              <a:ext cx="4938788" cy="333996"/>
            </a:xfrm>
            <a:prstGeom prst="rect">
              <a:avLst/>
            </a:prstGeom>
          </p:spPr>
          <p:txBody>
            <a:bodyPr lIns="50800" tIns="50800" rIns="50800" bIns="50800" rtlCol="0" anchor="ctr"/>
            <a:lstStyle/>
            <a:p>
              <a:pPr algn="ctr">
                <a:lnSpc>
                  <a:spcPts val="2783"/>
                </a:lnSpc>
              </a:pPr>
              <a:endParaRPr/>
            </a:p>
          </p:txBody>
        </p:sp>
      </p:grpSp>
      <p:grpSp>
        <p:nvGrpSpPr>
          <p:cNvPr id="10" name="Group 10"/>
          <p:cNvGrpSpPr/>
          <p:nvPr/>
        </p:nvGrpSpPr>
        <p:grpSpPr>
          <a:xfrm>
            <a:off x="9915282" y="4962649"/>
            <a:ext cx="18751960" cy="1195812"/>
            <a:chOff x="0" y="0"/>
            <a:chExt cx="4938788" cy="314946"/>
          </a:xfrm>
        </p:grpSpPr>
        <p:sp>
          <p:nvSpPr>
            <p:cNvPr id="11" name="Freeform 11"/>
            <p:cNvSpPr/>
            <p:nvPr/>
          </p:nvSpPr>
          <p:spPr>
            <a:xfrm>
              <a:off x="0" y="0"/>
              <a:ext cx="4938788" cy="314946"/>
            </a:xfrm>
            <a:custGeom>
              <a:avLst/>
              <a:gdLst/>
              <a:ahLst/>
              <a:cxnLst/>
              <a:rect l="l" t="t" r="r" b="b"/>
              <a:pathLst>
                <a:path w="4938788" h="314946">
                  <a:moveTo>
                    <a:pt x="0" y="0"/>
                  </a:moveTo>
                  <a:lnTo>
                    <a:pt x="4938788" y="0"/>
                  </a:lnTo>
                  <a:lnTo>
                    <a:pt x="4938788" y="314946"/>
                  </a:lnTo>
                  <a:lnTo>
                    <a:pt x="0" y="314946"/>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TextBox 12"/>
            <p:cNvSpPr txBox="1"/>
            <p:nvPr/>
          </p:nvSpPr>
          <p:spPr>
            <a:xfrm>
              <a:off x="0" y="-19050"/>
              <a:ext cx="4938788" cy="333996"/>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a:off x="9144000" y="4388493"/>
            <a:ext cx="2014483" cy="2344125"/>
            <a:chOff x="0" y="0"/>
            <a:chExt cx="698500" cy="812800"/>
          </a:xfrm>
        </p:grpSpPr>
        <p:sp>
          <p:nvSpPr>
            <p:cNvPr id="14" name="Freeform 1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36851" r="-37475"/>
              </a:stretch>
            </a:blipFill>
            <a:ln w="57150" cap="sq">
              <a:gradFill>
                <a:gsLst>
                  <a:gs pos="0">
                    <a:srgbClr val="243F81">
                      <a:alpha val="100000"/>
                    </a:srgbClr>
                  </a:gs>
                  <a:gs pos="100000">
                    <a:srgbClr val="288198">
                      <a:alpha val="100000"/>
                    </a:srgbClr>
                  </a:gs>
                </a:gsLst>
                <a:lin ang="0"/>
              </a:gradFill>
              <a:prstDash val="solid"/>
              <a:miter/>
            </a:ln>
          </p:spPr>
          <p:txBody>
            <a:bodyPr/>
            <a:lstStyle/>
            <a:p>
              <a:endParaRPr lang="en-US"/>
            </a:p>
          </p:txBody>
        </p:sp>
      </p:grpSp>
      <p:grpSp>
        <p:nvGrpSpPr>
          <p:cNvPr id="15" name="Group 15"/>
          <p:cNvGrpSpPr/>
          <p:nvPr/>
        </p:nvGrpSpPr>
        <p:grpSpPr>
          <a:xfrm>
            <a:off x="9915282" y="7304118"/>
            <a:ext cx="18751960" cy="1195812"/>
            <a:chOff x="0" y="0"/>
            <a:chExt cx="4938788" cy="314946"/>
          </a:xfrm>
        </p:grpSpPr>
        <p:sp>
          <p:nvSpPr>
            <p:cNvPr id="16" name="Freeform 16"/>
            <p:cNvSpPr/>
            <p:nvPr/>
          </p:nvSpPr>
          <p:spPr>
            <a:xfrm>
              <a:off x="0" y="0"/>
              <a:ext cx="4938788" cy="314946"/>
            </a:xfrm>
            <a:custGeom>
              <a:avLst/>
              <a:gdLst/>
              <a:ahLst/>
              <a:cxnLst/>
              <a:rect l="l" t="t" r="r" b="b"/>
              <a:pathLst>
                <a:path w="4938788" h="314946">
                  <a:moveTo>
                    <a:pt x="0" y="0"/>
                  </a:moveTo>
                  <a:lnTo>
                    <a:pt x="4938788" y="0"/>
                  </a:lnTo>
                  <a:lnTo>
                    <a:pt x="4938788" y="314946"/>
                  </a:lnTo>
                  <a:lnTo>
                    <a:pt x="0" y="314946"/>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7" name="TextBox 17"/>
            <p:cNvSpPr txBox="1"/>
            <p:nvPr/>
          </p:nvSpPr>
          <p:spPr>
            <a:xfrm>
              <a:off x="0" y="-19050"/>
              <a:ext cx="4938788" cy="333996"/>
            </a:xfrm>
            <a:prstGeom prst="rect">
              <a:avLst/>
            </a:prstGeom>
          </p:spPr>
          <p:txBody>
            <a:bodyPr lIns="50800" tIns="50800" rIns="50800" bIns="50800" rtlCol="0" anchor="ctr"/>
            <a:lstStyle/>
            <a:p>
              <a:pPr algn="ctr">
                <a:lnSpc>
                  <a:spcPts val="2783"/>
                </a:lnSpc>
              </a:pPr>
              <a:endParaRPr/>
            </a:p>
          </p:txBody>
        </p:sp>
      </p:grpSp>
      <p:grpSp>
        <p:nvGrpSpPr>
          <p:cNvPr id="18" name="Group 18"/>
          <p:cNvGrpSpPr/>
          <p:nvPr/>
        </p:nvGrpSpPr>
        <p:grpSpPr>
          <a:xfrm>
            <a:off x="9140021" y="6729961"/>
            <a:ext cx="2014483" cy="2344125"/>
            <a:chOff x="0" y="0"/>
            <a:chExt cx="698500" cy="812800"/>
          </a:xfrm>
        </p:grpSpPr>
        <p:sp>
          <p:nvSpPr>
            <p:cNvPr id="19" name="Freeform 1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48404" r="-48404"/>
              </a:stretch>
            </a:blipFill>
            <a:ln w="57150" cap="sq">
              <a:gradFill>
                <a:gsLst>
                  <a:gs pos="0">
                    <a:srgbClr val="243F81">
                      <a:alpha val="100000"/>
                    </a:srgbClr>
                  </a:gs>
                  <a:gs pos="100000">
                    <a:srgbClr val="288198">
                      <a:alpha val="100000"/>
                    </a:srgbClr>
                  </a:gs>
                </a:gsLst>
                <a:lin ang="0"/>
              </a:gradFill>
              <a:prstDash val="solid"/>
              <a:miter/>
            </a:ln>
          </p:spPr>
          <p:txBody>
            <a:bodyPr/>
            <a:lstStyle/>
            <a:p>
              <a:endParaRPr lang="en-US"/>
            </a:p>
          </p:txBody>
        </p:sp>
      </p:grpSp>
      <p:grpSp>
        <p:nvGrpSpPr>
          <p:cNvPr id="20" name="Group 20"/>
          <p:cNvGrpSpPr/>
          <p:nvPr/>
        </p:nvGrpSpPr>
        <p:grpSpPr>
          <a:xfrm>
            <a:off x="9140021" y="2034365"/>
            <a:ext cx="2014483" cy="2344125"/>
            <a:chOff x="0" y="0"/>
            <a:chExt cx="698500" cy="812800"/>
          </a:xfrm>
        </p:grpSpPr>
        <p:sp>
          <p:nvSpPr>
            <p:cNvPr id="21" name="Freeform 2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l="-53281" r="-53281"/>
              </a:stretch>
            </a:blipFill>
            <a:ln w="57150" cap="sq">
              <a:gradFill>
                <a:gsLst>
                  <a:gs pos="0">
                    <a:srgbClr val="243F81">
                      <a:alpha val="100000"/>
                    </a:srgbClr>
                  </a:gs>
                  <a:gs pos="100000">
                    <a:srgbClr val="288198">
                      <a:alpha val="100000"/>
                    </a:srgbClr>
                  </a:gs>
                </a:gsLst>
                <a:lin ang="0"/>
              </a:gradFill>
              <a:prstDash val="solid"/>
              <a:miter/>
            </a:ln>
          </p:spPr>
          <p:txBody>
            <a:bodyPr/>
            <a:lstStyle/>
            <a:p>
              <a:endParaRPr lang="en-US"/>
            </a:p>
          </p:txBody>
        </p:sp>
      </p:grpSp>
      <p:sp>
        <p:nvSpPr>
          <p:cNvPr id="22" name="TextBox 22"/>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29/33</a:t>
            </a:r>
          </a:p>
        </p:txBody>
      </p:sp>
      <p:sp>
        <p:nvSpPr>
          <p:cNvPr id="23" name="TextBox 23"/>
          <p:cNvSpPr txBox="1"/>
          <p:nvPr/>
        </p:nvSpPr>
        <p:spPr>
          <a:xfrm>
            <a:off x="818239" y="4092286"/>
            <a:ext cx="7905586" cy="1784985"/>
          </a:xfrm>
          <a:prstGeom prst="rect">
            <a:avLst/>
          </a:prstGeom>
        </p:spPr>
        <p:txBody>
          <a:bodyPr lIns="0" tIns="0" rIns="0" bIns="0" rtlCol="0" anchor="t">
            <a:spAutoFit/>
          </a:bodyPr>
          <a:lstStyle/>
          <a:p>
            <a:pPr algn="just">
              <a:lnSpc>
                <a:spcPts val="13919"/>
              </a:lnSpc>
              <a:spcBef>
                <a:spcPct val="0"/>
              </a:spcBef>
            </a:pPr>
            <a:r>
              <a:rPr lang="en-US" sz="12000" b="1">
                <a:solidFill>
                  <a:srgbClr val="FFFFFF"/>
                </a:solidFill>
                <a:latin typeface="Raleway Ultra-Bold"/>
                <a:ea typeface="Raleway Ultra-Bold"/>
                <a:cs typeface="Raleway Ultra-Bold"/>
                <a:sym typeface="Raleway Ultra-Bold"/>
              </a:rPr>
              <a:t>TỔNG KẾT</a:t>
            </a:r>
          </a:p>
        </p:txBody>
      </p:sp>
      <p:sp>
        <p:nvSpPr>
          <p:cNvPr id="24" name="TextBox 24"/>
          <p:cNvSpPr txBox="1"/>
          <p:nvPr/>
        </p:nvSpPr>
        <p:spPr>
          <a:xfrm>
            <a:off x="11617656" y="2915280"/>
            <a:ext cx="7905586" cy="591820"/>
          </a:xfrm>
          <a:prstGeom prst="rect">
            <a:avLst/>
          </a:prstGeom>
        </p:spPr>
        <p:txBody>
          <a:bodyPr lIns="0" tIns="0" rIns="0" bIns="0" rtlCol="0" anchor="t">
            <a:spAutoFit/>
          </a:bodyPr>
          <a:lstStyle/>
          <a:p>
            <a:pPr algn="just">
              <a:lnSpc>
                <a:spcPts val="4639"/>
              </a:lnSpc>
              <a:spcBef>
                <a:spcPct val="0"/>
              </a:spcBef>
            </a:pPr>
            <a:r>
              <a:rPr lang="en-US" sz="3999">
                <a:solidFill>
                  <a:srgbClr val="FFFFFF"/>
                </a:solidFill>
                <a:latin typeface="Raleway"/>
                <a:ea typeface="Raleway"/>
                <a:cs typeface="Raleway"/>
                <a:sym typeface="Raleway"/>
              </a:rPr>
              <a:t>So sánh hiệu suất</a:t>
            </a:r>
          </a:p>
        </p:txBody>
      </p:sp>
      <p:sp>
        <p:nvSpPr>
          <p:cNvPr id="25" name="TextBox 25"/>
          <p:cNvSpPr txBox="1"/>
          <p:nvPr/>
        </p:nvSpPr>
        <p:spPr>
          <a:xfrm>
            <a:off x="11617656" y="5285451"/>
            <a:ext cx="7905586" cy="591820"/>
          </a:xfrm>
          <a:prstGeom prst="rect">
            <a:avLst/>
          </a:prstGeom>
        </p:spPr>
        <p:txBody>
          <a:bodyPr lIns="0" tIns="0" rIns="0" bIns="0" rtlCol="0" anchor="t">
            <a:spAutoFit/>
          </a:bodyPr>
          <a:lstStyle/>
          <a:p>
            <a:pPr algn="just">
              <a:lnSpc>
                <a:spcPts val="4639"/>
              </a:lnSpc>
              <a:spcBef>
                <a:spcPct val="0"/>
              </a:spcBef>
            </a:pPr>
            <a:r>
              <a:rPr lang="en-US" sz="3999">
                <a:solidFill>
                  <a:srgbClr val="FFFFFF"/>
                </a:solidFill>
                <a:latin typeface="Raleway"/>
                <a:ea typeface="Raleway"/>
                <a:cs typeface="Raleway"/>
                <a:sym typeface="Raleway"/>
              </a:rPr>
              <a:t>Điểm mạnh nổi bật</a:t>
            </a:r>
          </a:p>
        </p:txBody>
      </p:sp>
      <p:sp>
        <p:nvSpPr>
          <p:cNvPr id="26" name="TextBox 26"/>
          <p:cNvSpPr txBox="1"/>
          <p:nvPr/>
        </p:nvSpPr>
        <p:spPr>
          <a:xfrm>
            <a:off x="11617656" y="7596736"/>
            <a:ext cx="7905586" cy="591820"/>
          </a:xfrm>
          <a:prstGeom prst="rect">
            <a:avLst/>
          </a:prstGeom>
        </p:spPr>
        <p:txBody>
          <a:bodyPr lIns="0" tIns="0" rIns="0" bIns="0" rtlCol="0" anchor="t">
            <a:spAutoFit/>
          </a:bodyPr>
          <a:lstStyle/>
          <a:p>
            <a:pPr algn="just">
              <a:lnSpc>
                <a:spcPts val="4639"/>
              </a:lnSpc>
              <a:spcBef>
                <a:spcPct val="0"/>
              </a:spcBef>
            </a:pPr>
            <a:r>
              <a:rPr lang="en-US" sz="3999">
                <a:solidFill>
                  <a:srgbClr val="FFFFFF"/>
                </a:solidFill>
                <a:latin typeface="Raleway"/>
                <a:ea typeface="Raleway"/>
                <a:cs typeface="Raleway"/>
                <a:sym typeface="Raleway"/>
              </a:rPr>
              <a:t>Hạn chế &amp; Thách thức</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463960" y="1917466"/>
            <a:ext cx="18751960" cy="1195812"/>
            <a:chOff x="0" y="0"/>
            <a:chExt cx="4938788" cy="314946"/>
          </a:xfrm>
        </p:grpSpPr>
        <p:sp>
          <p:nvSpPr>
            <p:cNvPr id="8" name="Freeform 8"/>
            <p:cNvSpPr/>
            <p:nvPr/>
          </p:nvSpPr>
          <p:spPr>
            <a:xfrm>
              <a:off x="0" y="0"/>
              <a:ext cx="4938788" cy="314946"/>
            </a:xfrm>
            <a:custGeom>
              <a:avLst/>
              <a:gdLst/>
              <a:ahLst/>
              <a:cxnLst/>
              <a:rect l="l" t="t" r="r" b="b"/>
              <a:pathLst>
                <a:path w="4938788" h="314946">
                  <a:moveTo>
                    <a:pt x="0" y="0"/>
                  </a:moveTo>
                  <a:lnTo>
                    <a:pt x="4938788" y="0"/>
                  </a:lnTo>
                  <a:lnTo>
                    <a:pt x="4938788" y="314946"/>
                  </a:lnTo>
                  <a:lnTo>
                    <a:pt x="0" y="314946"/>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9050"/>
              <a:ext cx="4938788" cy="333996"/>
            </a:xfrm>
            <a:prstGeom prst="rect">
              <a:avLst/>
            </a:prstGeom>
          </p:spPr>
          <p:txBody>
            <a:bodyPr lIns="50800" tIns="50800" rIns="50800" bIns="50800" rtlCol="0" anchor="ctr"/>
            <a:lstStyle/>
            <a:p>
              <a:pPr algn="ctr">
                <a:lnSpc>
                  <a:spcPts val="2783"/>
                </a:lnSpc>
              </a:pPr>
              <a:endParaRPr/>
            </a:p>
          </p:txBody>
        </p:sp>
      </p:grpSp>
      <p:sp>
        <p:nvSpPr>
          <p:cNvPr id="10" name="Freeform 10"/>
          <p:cNvSpPr/>
          <p:nvPr/>
        </p:nvSpPr>
        <p:spPr>
          <a:xfrm>
            <a:off x="3173458" y="2751763"/>
            <a:ext cx="11941084" cy="6670215"/>
          </a:xfrm>
          <a:custGeom>
            <a:avLst/>
            <a:gdLst/>
            <a:ahLst/>
            <a:cxnLst/>
            <a:rect l="l" t="t" r="r" b="b"/>
            <a:pathLst>
              <a:path w="11941084" h="6670215">
                <a:moveTo>
                  <a:pt x="0" y="0"/>
                </a:moveTo>
                <a:lnTo>
                  <a:pt x="11941084" y="0"/>
                </a:lnTo>
                <a:lnTo>
                  <a:pt x="11941084" y="6670215"/>
                </a:lnTo>
                <a:lnTo>
                  <a:pt x="0" y="6670215"/>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30/33</a:t>
            </a:r>
          </a:p>
        </p:txBody>
      </p:sp>
      <p:sp>
        <p:nvSpPr>
          <p:cNvPr id="12" name="TextBox 12"/>
          <p:cNvSpPr txBox="1"/>
          <p:nvPr/>
        </p:nvSpPr>
        <p:spPr>
          <a:xfrm>
            <a:off x="853352" y="2055835"/>
            <a:ext cx="7905586" cy="591820"/>
          </a:xfrm>
          <a:prstGeom prst="rect">
            <a:avLst/>
          </a:prstGeom>
        </p:spPr>
        <p:txBody>
          <a:bodyPr lIns="0" tIns="0" rIns="0" bIns="0" rtlCol="0" anchor="t">
            <a:spAutoFit/>
          </a:bodyPr>
          <a:lstStyle/>
          <a:p>
            <a:pPr algn="just">
              <a:lnSpc>
                <a:spcPts val="4639"/>
              </a:lnSpc>
              <a:spcBef>
                <a:spcPct val="0"/>
              </a:spcBef>
            </a:pPr>
            <a:r>
              <a:rPr lang="en-US" sz="3999">
                <a:solidFill>
                  <a:srgbClr val="FFFFFF"/>
                </a:solidFill>
                <a:latin typeface="Raleway"/>
                <a:ea typeface="Raleway"/>
                <a:cs typeface="Raleway"/>
                <a:sym typeface="Raleway"/>
              </a:rPr>
              <a:t>So sánh hiệu suất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463960" y="1917466"/>
            <a:ext cx="18751960" cy="1195812"/>
            <a:chOff x="0" y="0"/>
            <a:chExt cx="4938788" cy="314946"/>
          </a:xfrm>
        </p:grpSpPr>
        <p:sp>
          <p:nvSpPr>
            <p:cNvPr id="8" name="Freeform 8"/>
            <p:cNvSpPr/>
            <p:nvPr/>
          </p:nvSpPr>
          <p:spPr>
            <a:xfrm>
              <a:off x="0" y="0"/>
              <a:ext cx="4938788" cy="314946"/>
            </a:xfrm>
            <a:custGeom>
              <a:avLst/>
              <a:gdLst/>
              <a:ahLst/>
              <a:cxnLst/>
              <a:rect l="l" t="t" r="r" b="b"/>
              <a:pathLst>
                <a:path w="4938788" h="314946">
                  <a:moveTo>
                    <a:pt x="0" y="0"/>
                  </a:moveTo>
                  <a:lnTo>
                    <a:pt x="4938788" y="0"/>
                  </a:lnTo>
                  <a:lnTo>
                    <a:pt x="4938788" y="314946"/>
                  </a:lnTo>
                  <a:lnTo>
                    <a:pt x="0" y="314946"/>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9050"/>
              <a:ext cx="4938788" cy="333996"/>
            </a:xfrm>
            <a:prstGeom prst="rect">
              <a:avLst/>
            </a:prstGeom>
          </p:spPr>
          <p:txBody>
            <a:bodyPr lIns="50800" tIns="50800" rIns="50800" bIns="50800" rtlCol="0" anchor="ctr"/>
            <a:lstStyle/>
            <a:p>
              <a:pPr algn="ctr">
                <a:lnSpc>
                  <a:spcPts val="2783"/>
                </a:lnSpc>
              </a:pPr>
              <a:endParaRPr/>
            </a:p>
          </p:txBody>
        </p:sp>
      </p:grpSp>
      <p:sp>
        <p:nvSpPr>
          <p:cNvPr id="10" name="Freeform 10"/>
          <p:cNvSpPr/>
          <p:nvPr/>
        </p:nvSpPr>
        <p:spPr>
          <a:xfrm>
            <a:off x="3493371" y="2759508"/>
            <a:ext cx="11301259" cy="6314578"/>
          </a:xfrm>
          <a:custGeom>
            <a:avLst/>
            <a:gdLst/>
            <a:ahLst/>
            <a:cxnLst/>
            <a:rect l="l" t="t" r="r" b="b"/>
            <a:pathLst>
              <a:path w="11301259" h="6314578">
                <a:moveTo>
                  <a:pt x="0" y="0"/>
                </a:moveTo>
                <a:lnTo>
                  <a:pt x="11301258" y="0"/>
                </a:lnTo>
                <a:lnTo>
                  <a:pt x="11301258" y="6314579"/>
                </a:lnTo>
                <a:lnTo>
                  <a:pt x="0" y="6314579"/>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31/33</a:t>
            </a:r>
          </a:p>
        </p:txBody>
      </p:sp>
      <p:sp>
        <p:nvSpPr>
          <p:cNvPr id="12" name="TextBox 12"/>
          <p:cNvSpPr txBox="1"/>
          <p:nvPr/>
        </p:nvSpPr>
        <p:spPr>
          <a:xfrm>
            <a:off x="825397" y="2028661"/>
            <a:ext cx="7905586" cy="591820"/>
          </a:xfrm>
          <a:prstGeom prst="rect">
            <a:avLst/>
          </a:prstGeom>
        </p:spPr>
        <p:txBody>
          <a:bodyPr lIns="0" tIns="0" rIns="0" bIns="0" rtlCol="0" anchor="t">
            <a:spAutoFit/>
          </a:bodyPr>
          <a:lstStyle/>
          <a:p>
            <a:pPr algn="just">
              <a:lnSpc>
                <a:spcPts val="4639"/>
              </a:lnSpc>
              <a:spcBef>
                <a:spcPct val="0"/>
              </a:spcBef>
            </a:pPr>
            <a:r>
              <a:rPr lang="en-US" sz="3999">
                <a:solidFill>
                  <a:srgbClr val="FFFFFF"/>
                </a:solidFill>
                <a:latin typeface="Raleway"/>
                <a:ea typeface="Raleway"/>
                <a:cs typeface="Raleway"/>
                <a:sym typeface="Raleway"/>
              </a:rPr>
              <a:t>Điểm mạnh nổi bật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463960" y="1917466"/>
            <a:ext cx="18751960" cy="1195812"/>
            <a:chOff x="0" y="0"/>
            <a:chExt cx="4938788" cy="314946"/>
          </a:xfrm>
        </p:grpSpPr>
        <p:sp>
          <p:nvSpPr>
            <p:cNvPr id="8" name="Freeform 8"/>
            <p:cNvSpPr/>
            <p:nvPr/>
          </p:nvSpPr>
          <p:spPr>
            <a:xfrm>
              <a:off x="0" y="0"/>
              <a:ext cx="4938788" cy="314946"/>
            </a:xfrm>
            <a:custGeom>
              <a:avLst/>
              <a:gdLst/>
              <a:ahLst/>
              <a:cxnLst/>
              <a:rect l="l" t="t" r="r" b="b"/>
              <a:pathLst>
                <a:path w="4938788" h="314946">
                  <a:moveTo>
                    <a:pt x="0" y="0"/>
                  </a:moveTo>
                  <a:lnTo>
                    <a:pt x="4938788" y="0"/>
                  </a:lnTo>
                  <a:lnTo>
                    <a:pt x="4938788" y="314946"/>
                  </a:lnTo>
                  <a:lnTo>
                    <a:pt x="0" y="314946"/>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9" name="TextBox 9"/>
            <p:cNvSpPr txBox="1"/>
            <p:nvPr/>
          </p:nvSpPr>
          <p:spPr>
            <a:xfrm>
              <a:off x="0" y="-19050"/>
              <a:ext cx="4938788" cy="333996"/>
            </a:xfrm>
            <a:prstGeom prst="rect">
              <a:avLst/>
            </a:prstGeom>
          </p:spPr>
          <p:txBody>
            <a:bodyPr lIns="50800" tIns="50800" rIns="50800" bIns="50800" rtlCol="0" anchor="ctr"/>
            <a:lstStyle/>
            <a:p>
              <a:pPr algn="ctr">
                <a:lnSpc>
                  <a:spcPts val="2783"/>
                </a:lnSpc>
              </a:pPr>
              <a:endParaRPr/>
            </a:p>
          </p:txBody>
        </p:sp>
      </p:grpSp>
      <p:sp>
        <p:nvSpPr>
          <p:cNvPr id="10" name="Freeform 10"/>
          <p:cNvSpPr/>
          <p:nvPr/>
        </p:nvSpPr>
        <p:spPr>
          <a:xfrm>
            <a:off x="3493371" y="3113278"/>
            <a:ext cx="11301259" cy="6314578"/>
          </a:xfrm>
          <a:custGeom>
            <a:avLst/>
            <a:gdLst/>
            <a:ahLst/>
            <a:cxnLst/>
            <a:rect l="l" t="t" r="r" b="b"/>
            <a:pathLst>
              <a:path w="11301259" h="6314578">
                <a:moveTo>
                  <a:pt x="0" y="0"/>
                </a:moveTo>
                <a:lnTo>
                  <a:pt x="11301258" y="0"/>
                </a:lnTo>
                <a:lnTo>
                  <a:pt x="11301258" y="6314579"/>
                </a:lnTo>
                <a:lnTo>
                  <a:pt x="0" y="6314579"/>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32/33</a:t>
            </a:r>
          </a:p>
        </p:txBody>
      </p:sp>
      <p:sp>
        <p:nvSpPr>
          <p:cNvPr id="12" name="TextBox 12"/>
          <p:cNvSpPr txBox="1"/>
          <p:nvPr/>
        </p:nvSpPr>
        <p:spPr>
          <a:xfrm>
            <a:off x="1028700" y="2159943"/>
            <a:ext cx="7905586" cy="591820"/>
          </a:xfrm>
          <a:prstGeom prst="rect">
            <a:avLst/>
          </a:prstGeom>
        </p:spPr>
        <p:txBody>
          <a:bodyPr lIns="0" tIns="0" rIns="0" bIns="0" rtlCol="0" anchor="t">
            <a:spAutoFit/>
          </a:bodyPr>
          <a:lstStyle/>
          <a:p>
            <a:pPr algn="just">
              <a:lnSpc>
                <a:spcPts val="4639"/>
              </a:lnSpc>
              <a:spcBef>
                <a:spcPct val="0"/>
              </a:spcBef>
            </a:pPr>
            <a:r>
              <a:rPr lang="en-US" sz="3999">
                <a:solidFill>
                  <a:srgbClr val="FFFFFF"/>
                </a:solidFill>
                <a:latin typeface="Raleway"/>
                <a:ea typeface="Raleway"/>
                <a:cs typeface="Raleway"/>
                <a:sym typeface="Raleway"/>
              </a:rPr>
              <a:t>Hạn chế &amp; Thách thức</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grpSp>
        <p:nvGrpSpPr>
          <p:cNvPr id="8" name="Group 8"/>
          <p:cNvGrpSpPr/>
          <p:nvPr/>
        </p:nvGrpSpPr>
        <p:grpSpPr>
          <a:xfrm>
            <a:off x="3141102" y="1345576"/>
            <a:ext cx="2733934" cy="27339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7" name="TextBox 7"/>
          <p:cNvSpPr txBox="1"/>
          <p:nvPr/>
        </p:nvSpPr>
        <p:spPr>
          <a:xfrm>
            <a:off x="4399858" y="2693924"/>
            <a:ext cx="9488284" cy="3155435"/>
          </a:xfrm>
          <a:prstGeom prst="rect">
            <a:avLst/>
          </a:prstGeom>
        </p:spPr>
        <p:txBody>
          <a:bodyPr lIns="0" tIns="0" rIns="0" bIns="0" rtlCol="0" anchor="t">
            <a:spAutoFit/>
          </a:bodyPr>
          <a:lstStyle/>
          <a:p>
            <a:pPr algn="ctr">
              <a:lnSpc>
                <a:spcPts val="24532"/>
              </a:lnSpc>
              <a:spcBef>
                <a:spcPct val="0"/>
              </a:spcBef>
            </a:pPr>
            <a:r>
              <a:rPr lang="en-US" sz="21148" b="1">
                <a:solidFill>
                  <a:srgbClr val="FFFFFF"/>
                </a:solidFill>
                <a:latin typeface="Raleway Bold"/>
                <a:ea typeface="Raleway Bold"/>
                <a:cs typeface="Raleway Bold"/>
                <a:sym typeface="Raleway Bold"/>
              </a:rPr>
              <a:t>THANK</a:t>
            </a:r>
          </a:p>
        </p:txBody>
      </p:sp>
      <p:sp>
        <p:nvSpPr>
          <p:cNvPr id="11" name="TextBox 11"/>
          <p:cNvSpPr txBox="1"/>
          <p:nvPr/>
        </p:nvSpPr>
        <p:spPr>
          <a:xfrm>
            <a:off x="16630080" y="1189894"/>
            <a:ext cx="82221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33/33</a:t>
            </a:r>
          </a:p>
        </p:txBody>
      </p:sp>
      <p:sp>
        <p:nvSpPr>
          <p:cNvPr id="12" name="TextBox 12"/>
          <p:cNvSpPr txBox="1"/>
          <p:nvPr/>
        </p:nvSpPr>
        <p:spPr>
          <a:xfrm>
            <a:off x="5672270" y="5210175"/>
            <a:ext cx="6943461" cy="3155435"/>
          </a:xfrm>
          <a:prstGeom prst="rect">
            <a:avLst/>
          </a:prstGeom>
        </p:spPr>
        <p:txBody>
          <a:bodyPr lIns="0" tIns="0" rIns="0" bIns="0" rtlCol="0" anchor="t">
            <a:spAutoFit/>
          </a:bodyPr>
          <a:lstStyle/>
          <a:p>
            <a:pPr algn="l">
              <a:lnSpc>
                <a:spcPts val="24532"/>
              </a:lnSpc>
              <a:spcBef>
                <a:spcPct val="0"/>
              </a:spcBef>
            </a:pPr>
            <a:r>
              <a:rPr lang="en-US" sz="21148" b="1">
                <a:solidFill>
                  <a:srgbClr val="FFFFFF"/>
                </a:solidFill>
                <a:latin typeface="Raleway Bold"/>
                <a:ea typeface="Raleway Bold"/>
                <a:cs typeface="Raleway Bold"/>
                <a:sym typeface="Raleway Bold"/>
              </a:rPr>
              <a:t>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1914" y="-3252602"/>
            <a:ext cx="16235139" cy="16235139"/>
          </a:xfrm>
          <a:custGeom>
            <a:avLst/>
            <a:gdLst/>
            <a:ahLst/>
            <a:cxnLst/>
            <a:rect l="l" t="t" r="r" b="b"/>
            <a:pathLst>
              <a:path w="16235139" h="16235139">
                <a:moveTo>
                  <a:pt x="16235139" y="0"/>
                </a:moveTo>
                <a:lnTo>
                  <a:pt x="0" y="0"/>
                </a:lnTo>
                <a:lnTo>
                  <a:pt x="0" y="16235139"/>
                </a:lnTo>
                <a:lnTo>
                  <a:pt x="16235139" y="16235139"/>
                </a:lnTo>
                <a:lnTo>
                  <a:pt x="16235139"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5493225" y="3845256"/>
            <a:ext cx="7599271" cy="2893620"/>
            <a:chOff x="0" y="0"/>
            <a:chExt cx="2057029" cy="783267"/>
          </a:xfrm>
        </p:grpSpPr>
        <p:sp>
          <p:nvSpPr>
            <p:cNvPr id="8" name="Freeform 8"/>
            <p:cNvSpPr/>
            <p:nvPr/>
          </p:nvSpPr>
          <p:spPr>
            <a:xfrm>
              <a:off x="0" y="0"/>
              <a:ext cx="2057029" cy="783267"/>
            </a:xfrm>
            <a:custGeom>
              <a:avLst/>
              <a:gdLst/>
              <a:ahLst/>
              <a:cxnLst/>
              <a:rect l="l" t="t" r="r" b="b"/>
              <a:pathLst>
                <a:path w="2057029" h="783267">
                  <a:moveTo>
                    <a:pt x="0" y="0"/>
                  </a:moveTo>
                  <a:lnTo>
                    <a:pt x="2057029" y="0"/>
                  </a:lnTo>
                  <a:lnTo>
                    <a:pt x="2057029" y="783267"/>
                  </a:lnTo>
                  <a:lnTo>
                    <a:pt x="0" y="783267"/>
                  </a:lnTo>
                  <a:close/>
                </a:path>
              </a:pathLst>
            </a:custGeom>
            <a:solidFill>
              <a:srgbClr val="00BBDE">
                <a:alpha val="37647"/>
              </a:srgbClr>
            </a:solidFill>
            <a:ln cap="sq">
              <a:noFill/>
              <a:prstDash val="solid"/>
              <a:miter/>
            </a:ln>
          </p:spPr>
          <p:txBody>
            <a:bodyPr/>
            <a:lstStyle/>
            <a:p>
              <a:endParaRPr lang="en-US"/>
            </a:p>
          </p:txBody>
        </p:sp>
        <p:sp>
          <p:nvSpPr>
            <p:cNvPr id="9" name="TextBox 9"/>
            <p:cNvSpPr txBox="1"/>
            <p:nvPr/>
          </p:nvSpPr>
          <p:spPr>
            <a:xfrm>
              <a:off x="0" y="-19050"/>
              <a:ext cx="2057029" cy="802317"/>
            </a:xfrm>
            <a:prstGeom prst="rect">
              <a:avLst/>
            </a:prstGeom>
          </p:spPr>
          <p:txBody>
            <a:bodyPr lIns="50800" tIns="50800" rIns="50800" bIns="50800" rtlCol="0" anchor="ctr"/>
            <a:lstStyle/>
            <a:p>
              <a:pPr marL="0" lvl="0" indent="0" algn="ctr">
                <a:lnSpc>
                  <a:spcPts val="2783"/>
                </a:lnSpc>
                <a:spcBef>
                  <a:spcPct val="0"/>
                </a:spcBef>
              </a:pPr>
              <a:endParaRPr/>
            </a:p>
          </p:txBody>
        </p:sp>
      </p:grpSp>
      <p:grpSp>
        <p:nvGrpSpPr>
          <p:cNvPr id="10" name="Group 10"/>
          <p:cNvGrpSpPr>
            <a:grpSpLocks noChangeAspect="1"/>
          </p:cNvGrpSpPr>
          <p:nvPr/>
        </p:nvGrpSpPr>
        <p:grpSpPr>
          <a:xfrm>
            <a:off x="2631578" y="3845256"/>
            <a:ext cx="2596488" cy="2596488"/>
            <a:chOff x="0" y="0"/>
            <a:chExt cx="14840029" cy="14840029"/>
          </a:xfrm>
        </p:grpSpPr>
        <p:sp>
          <p:nvSpPr>
            <p:cNvPr id="11" name="Freeform 11"/>
            <p:cNvSpPr/>
            <p:nvPr/>
          </p:nvSpPr>
          <p:spPr>
            <a:xfrm>
              <a:off x="-33258" y="-75"/>
              <a:ext cx="14906544" cy="14840178"/>
            </a:xfrm>
            <a:custGeom>
              <a:avLst/>
              <a:gdLst/>
              <a:ahLst/>
              <a:cxnLst/>
              <a:rect l="l" t="t" r="r" b="b"/>
              <a:pathLst>
                <a:path w="14906544" h="14840178">
                  <a:moveTo>
                    <a:pt x="7453273" y="75"/>
                  </a:moveTo>
                  <a:cubicBezTo>
                    <a:pt x="4794451" y="-11816"/>
                    <a:pt x="2332496" y="1399825"/>
                    <a:pt x="999642" y="3700470"/>
                  </a:cubicBezTo>
                  <a:cubicBezTo>
                    <a:pt x="-333213" y="6001115"/>
                    <a:pt x="-333213" y="8839064"/>
                    <a:pt x="999642" y="11139709"/>
                  </a:cubicBezTo>
                  <a:cubicBezTo>
                    <a:pt x="2332496" y="13440354"/>
                    <a:pt x="4794451" y="14851995"/>
                    <a:pt x="7453273" y="14840104"/>
                  </a:cubicBezTo>
                  <a:cubicBezTo>
                    <a:pt x="10112093" y="14851995"/>
                    <a:pt x="12574049" y="13440354"/>
                    <a:pt x="13906904" y="11139709"/>
                  </a:cubicBezTo>
                  <a:cubicBezTo>
                    <a:pt x="15239758" y="8839064"/>
                    <a:pt x="15239758" y="6001115"/>
                    <a:pt x="13906904" y="3700470"/>
                  </a:cubicBezTo>
                  <a:cubicBezTo>
                    <a:pt x="12574049" y="1399825"/>
                    <a:pt x="10112093" y="-11816"/>
                    <a:pt x="7453273" y="75"/>
                  </a:cubicBez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2" name="Freeform 12"/>
            <p:cNvSpPr/>
            <p:nvPr/>
          </p:nvSpPr>
          <p:spPr>
            <a:xfrm>
              <a:off x="168022" y="200309"/>
              <a:ext cx="14503985" cy="14439411"/>
            </a:xfrm>
            <a:custGeom>
              <a:avLst/>
              <a:gdLst/>
              <a:ahLst/>
              <a:cxnLst/>
              <a:rect l="l" t="t" r="r" b="b"/>
              <a:pathLst>
                <a:path w="14503985" h="14439411">
                  <a:moveTo>
                    <a:pt x="7251993" y="73"/>
                  </a:moveTo>
                  <a:cubicBezTo>
                    <a:pt x="4664974" y="-11497"/>
                    <a:pt x="2269506" y="1362022"/>
                    <a:pt x="972645" y="3600537"/>
                  </a:cubicBezTo>
                  <a:cubicBezTo>
                    <a:pt x="-324215" y="5839051"/>
                    <a:pt x="-324215" y="8600360"/>
                    <a:pt x="972645" y="10838875"/>
                  </a:cubicBezTo>
                  <a:cubicBezTo>
                    <a:pt x="2269506" y="13077389"/>
                    <a:pt x="4664974" y="14450908"/>
                    <a:pt x="7251993" y="14439338"/>
                  </a:cubicBezTo>
                  <a:cubicBezTo>
                    <a:pt x="9839011" y="14450908"/>
                    <a:pt x="12234479" y="13077389"/>
                    <a:pt x="13531340" y="10838875"/>
                  </a:cubicBezTo>
                  <a:cubicBezTo>
                    <a:pt x="14828201" y="8600360"/>
                    <a:pt x="14828201" y="5839051"/>
                    <a:pt x="13531340" y="3600537"/>
                  </a:cubicBezTo>
                  <a:cubicBezTo>
                    <a:pt x="12234479" y="1362022"/>
                    <a:pt x="9839011" y="-11497"/>
                    <a:pt x="7251993" y="73"/>
                  </a:cubicBezTo>
                  <a:close/>
                </a:path>
              </a:pathLst>
            </a:custGeom>
            <a:solidFill>
              <a:srgbClr val="FFFFFF"/>
            </a:solidFill>
          </p:spPr>
          <p:txBody>
            <a:bodyPr/>
            <a:lstStyle/>
            <a:p>
              <a:endParaRPr lang="en-US"/>
            </a:p>
          </p:txBody>
        </p:sp>
        <p:sp>
          <p:nvSpPr>
            <p:cNvPr id="13" name="Freeform 13"/>
            <p:cNvSpPr/>
            <p:nvPr/>
          </p:nvSpPr>
          <p:spPr>
            <a:xfrm>
              <a:off x="531276" y="561946"/>
              <a:ext cx="13777477" cy="13716137"/>
            </a:xfrm>
            <a:custGeom>
              <a:avLst/>
              <a:gdLst/>
              <a:ahLst/>
              <a:cxnLst/>
              <a:rect l="l" t="t" r="r" b="b"/>
              <a:pathLst>
                <a:path w="13777477" h="13716137">
                  <a:moveTo>
                    <a:pt x="6888739" y="68"/>
                  </a:moveTo>
                  <a:cubicBezTo>
                    <a:pt x="4431305" y="-10922"/>
                    <a:pt x="2155826" y="1293797"/>
                    <a:pt x="923925" y="3420184"/>
                  </a:cubicBezTo>
                  <a:cubicBezTo>
                    <a:pt x="-307975" y="5546571"/>
                    <a:pt x="-307975" y="8169565"/>
                    <a:pt x="923925" y="10295952"/>
                  </a:cubicBezTo>
                  <a:cubicBezTo>
                    <a:pt x="2155826" y="12422339"/>
                    <a:pt x="4431305" y="13727058"/>
                    <a:pt x="6888739" y="13716068"/>
                  </a:cubicBezTo>
                  <a:cubicBezTo>
                    <a:pt x="9346172" y="13727058"/>
                    <a:pt x="11621651" y="12422339"/>
                    <a:pt x="12853552" y="10295952"/>
                  </a:cubicBezTo>
                  <a:cubicBezTo>
                    <a:pt x="14085452" y="8169565"/>
                    <a:pt x="14085452" y="5546571"/>
                    <a:pt x="12853552" y="3420184"/>
                  </a:cubicBezTo>
                  <a:cubicBezTo>
                    <a:pt x="11621651" y="1293797"/>
                    <a:pt x="9346172" y="-10922"/>
                    <a:pt x="6888739" y="68"/>
                  </a:cubicBezTo>
                  <a:close/>
                </a:path>
              </a:pathLst>
            </a:custGeom>
            <a:blipFill>
              <a:blip r:embed="rId5"/>
              <a:stretch>
                <a:fillRect l="223" r="223"/>
              </a:stretch>
            </a:blipFill>
          </p:spPr>
          <p:txBody>
            <a:bodyPr/>
            <a:lstStyle/>
            <a:p>
              <a:endParaRPr lang="en-US"/>
            </a:p>
          </p:txBody>
        </p:sp>
      </p:grpSp>
      <p:sp>
        <p:nvSpPr>
          <p:cNvPr id="14" name="TextBox 14"/>
          <p:cNvSpPr txBox="1"/>
          <p:nvPr/>
        </p:nvSpPr>
        <p:spPr>
          <a:xfrm>
            <a:off x="16630080" y="1189894"/>
            <a:ext cx="959988"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04/34</a:t>
            </a:r>
          </a:p>
        </p:txBody>
      </p:sp>
      <p:sp>
        <p:nvSpPr>
          <p:cNvPr id="15" name="TextBox 15"/>
          <p:cNvSpPr txBox="1"/>
          <p:nvPr/>
        </p:nvSpPr>
        <p:spPr>
          <a:xfrm>
            <a:off x="6152312" y="1038225"/>
            <a:ext cx="5983377" cy="953592"/>
          </a:xfrm>
          <a:prstGeom prst="rect">
            <a:avLst/>
          </a:prstGeom>
        </p:spPr>
        <p:txBody>
          <a:bodyPr lIns="0" tIns="0" rIns="0" bIns="0" rtlCol="0" anchor="t">
            <a:spAutoFit/>
          </a:bodyPr>
          <a:lstStyle/>
          <a:p>
            <a:pPr algn="just">
              <a:lnSpc>
                <a:spcPts val="7389"/>
              </a:lnSpc>
              <a:spcBef>
                <a:spcPct val="0"/>
              </a:spcBef>
            </a:pPr>
            <a:r>
              <a:rPr lang="en-US" sz="6369" b="1">
                <a:solidFill>
                  <a:srgbClr val="FFFFFF"/>
                </a:solidFill>
                <a:latin typeface="Raleway Ultra-Bold"/>
                <a:ea typeface="Raleway Ultra-Bold"/>
                <a:cs typeface="Raleway Ultra-Bold"/>
                <a:sym typeface="Raleway Ultra-Bold"/>
              </a:rPr>
              <a:t>PHƯƠNG PHÁP</a:t>
            </a:r>
          </a:p>
        </p:txBody>
      </p:sp>
      <p:sp>
        <p:nvSpPr>
          <p:cNvPr id="16" name="TextBox 16"/>
          <p:cNvSpPr txBox="1"/>
          <p:nvPr/>
        </p:nvSpPr>
        <p:spPr>
          <a:xfrm>
            <a:off x="7146693" y="2131105"/>
            <a:ext cx="3994614" cy="1093971"/>
          </a:xfrm>
          <a:prstGeom prst="rect">
            <a:avLst/>
          </a:prstGeom>
        </p:spPr>
        <p:txBody>
          <a:bodyPr lIns="0" tIns="0" rIns="0" bIns="0" rtlCol="0" anchor="t">
            <a:spAutoFit/>
          </a:bodyPr>
          <a:lstStyle/>
          <a:p>
            <a:pPr algn="just">
              <a:lnSpc>
                <a:spcPts val="8411"/>
              </a:lnSpc>
              <a:spcBef>
                <a:spcPct val="0"/>
              </a:spcBef>
            </a:pPr>
            <a:r>
              <a:rPr lang="en-US" sz="7251">
                <a:solidFill>
                  <a:srgbClr val="FFFFFF"/>
                </a:solidFill>
                <a:latin typeface="Raleway"/>
                <a:ea typeface="Raleway"/>
                <a:cs typeface="Raleway"/>
                <a:sym typeface="Raleway"/>
              </a:rPr>
              <a:t>ĐỀ XUẤT</a:t>
            </a:r>
          </a:p>
        </p:txBody>
      </p:sp>
      <p:sp>
        <p:nvSpPr>
          <p:cNvPr id="17" name="TextBox 17"/>
          <p:cNvSpPr txBox="1"/>
          <p:nvPr/>
        </p:nvSpPr>
        <p:spPr>
          <a:xfrm>
            <a:off x="5811754" y="4706571"/>
            <a:ext cx="7106787" cy="1194264"/>
          </a:xfrm>
          <a:prstGeom prst="rect">
            <a:avLst/>
          </a:prstGeom>
        </p:spPr>
        <p:txBody>
          <a:bodyPr lIns="0" tIns="0" rIns="0" bIns="0" rtlCol="0" anchor="t">
            <a:spAutoFit/>
          </a:bodyPr>
          <a:lstStyle/>
          <a:p>
            <a:pPr algn="l">
              <a:lnSpc>
                <a:spcPts val="3135"/>
              </a:lnSpc>
              <a:spcBef>
                <a:spcPct val="0"/>
              </a:spcBef>
            </a:pPr>
            <a:r>
              <a:rPr lang="en-US" sz="2703" b="1">
                <a:solidFill>
                  <a:srgbClr val="FFFFFF"/>
                </a:solidFill>
                <a:latin typeface="Raleway Medium"/>
                <a:ea typeface="Raleway Medium"/>
                <a:cs typeface="Raleway Medium"/>
                <a:sym typeface="Raleway Medium"/>
              </a:rPr>
              <a:t>RTMPose - Framework tối ưu hóa toàn diện dựa trên 5 yếu tố: Paradigm, Backbone, Localization, Training, Deployment.</a:t>
            </a:r>
          </a:p>
        </p:txBody>
      </p:sp>
      <p:sp>
        <p:nvSpPr>
          <p:cNvPr id="18" name="TextBox 18"/>
          <p:cNvSpPr txBox="1"/>
          <p:nvPr/>
        </p:nvSpPr>
        <p:spPr>
          <a:xfrm>
            <a:off x="6223814" y="4184657"/>
            <a:ext cx="3128981" cy="388564"/>
          </a:xfrm>
          <a:prstGeom prst="rect">
            <a:avLst/>
          </a:prstGeom>
        </p:spPr>
        <p:txBody>
          <a:bodyPr lIns="0" tIns="0" rIns="0" bIns="0" rtlCol="0" anchor="t">
            <a:spAutoFit/>
          </a:bodyPr>
          <a:lstStyle/>
          <a:p>
            <a:pPr algn="l">
              <a:lnSpc>
                <a:spcPts val="3024"/>
              </a:lnSpc>
              <a:spcBef>
                <a:spcPct val="0"/>
              </a:spcBef>
            </a:pPr>
            <a:r>
              <a:rPr lang="en-US" sz="2607" b="1">
                <a:solidFill>
                  <a:srgbClr val="FFFFFF"/>
                </a:solidFill>
                <a:latin typeface="Raleway Ultra-Bold"/>
                <a:ea typeface="Raleway Ultra-Bold"/>
                <a:cs typeface="Raleway Ultra-Bold"/>
                <a:sym typeface="Raleway Ultra-Bold"/>
              </a:rPr>
              <a:t>Giải pháp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a:off x="8669610" y="3073227"/>
            <a:ext cx="13199814" cy="5627536"/>
          </a:xfrm>
          <a:custGeom>
            <a:avLst/>
            <a:gdLst/>
            <a:ahLst/>
            <a:cxnLst/>
            <a:rect l="l" t="t" r="r" b="b"/>
            <a:pathLst>
              <a:path w="13199814" h="5627536">
                <a:moveTo>
                  <a:pt x="13199814" y="0"/>
                </a:moveTo>
                <a:lnTo>
                  <a:pt x="0" y="0"/>
                </a:lnTo>
                <a:lnTo>
                  <a:pt x="0" y="5627536"/>
                </a:lnTo>
                <a:lnTo>
                  <a:pt x="13199814" y="5627536"/>
                </a:lnTo>
                <a:lnTo>
                  <a:pt x="13199814" y="0"/>
                </a:lnTo>
                <a:close/>
              </a:path>
            </a:pathLst>
          </a:custGeom>
          <a:blipFill>
            <a:blip r:embed="rId5">
              <a:alphaModFix amt="43999"/>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16030363" y="896714"/>
            <a:ext cx="2680687" cy="897724"/>
            <a:chOff x="0" y="0"/>
            <a:chExt cx="706025" cy="236438"/>
          </a:xfrm>
        </p:grpSpPr>
        <p:sp>
          <p:nvSpPr>
            <p:cNvPr id="6" name="Freeform 6"/>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7" name="TextBox 7"/>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8" name="TextBox 8"/>
          <p:cNvSpPr txBox="1"/>
          <p:nvPr/>
        </p:nvSpPr>
        <p:spPr>
          <a:xfrm>
            <a:off x="16630080" y="1189894"/>
            <a:ext cx="883447"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05/34</a:t>
            </a:r>
          </a:p>
        </p:txBody>
      </p:sp>
      <p:sp>
        <p:nvSpPr>
          <p:cNvPr id="9" name="TextBox 9"/>
          <p:cNvSpPr txBox="1"/>
          <p:nvPr/>
        </p:nvSpPr>
        <p:spPr>
          <a:xfrm>
            <a:off x="9763998" y="3544248"/>
            <a:ext cx="6355005" cy="1755243"/>
          </a:xfrm>
          <a:prstGeom prst="rect">
            <a:avLst/>
          </a:prstGeom>
        </p:spPr>
        <p:txBody>
          <a:bodyPr lIns="0" tIns="0" rIns="0" bIns="0" rtlCol="0" anchor="t">
            <a:spAutoFit/>
          </a:bodyPr>
          <a:lstStyle/>
          <a:p>
            <a:pPr algn="just">
              <a:lnSpc>
                <a:spcPts val="13653"/>
              </a:lnSpc>
              <a:spcBef>
                <a:spcPct val="0"/>
              </a:spcBef>
            </a:pPr>
            <a:r>
              <a:rPr lang="en-US" sz="11770" b="1">
                <a:solidFill>
                  <a:srgbClr val="FFFFFF"/>
                </a:solidFill>
                <a:latin typeface="Raleway Bold"/>
                <a:ea typeface="Raleway Bold"/>
                <a:cs typeface="Raleway Bold"/>
                <a:sym typeface="Raleway Bold"/>
              </a:rPr>
              <a:t>CẢI TIẾN</a:t>
            </a:r>
          </a:p>
        </p:txBody>
      </p:sp>
      <p:sp>
        <p:nvSpPr>
          <p:cNvPr id="10" name="TextBox 10"/>
          <p:cNvSpPr txBox="1"/>
          <p:nvPr/>
        </p:nvSpPr>
        <p:spPr>
          <a:xfrm>
            <a:off x="9763998" y="5031238"/>
            <a:ext cx="6537581" cy="1755243"/>
          </a:xfrm>
          <a:prstGeom prst="rect">
            <a:avLst/>
          </a:prstGeom>
        </p:spPr>
        <p:txBody>
          <a:bodyPr lIns="0" tIns="0" rIns="0" bIns="0" rtlCol="0" anchor="t">
            <a:spAutoFit/>
          </a:bodyPr>
          <a:lstStyle/>
          <a:p>
            <a:pPr algn="just">
              <a:lnSpc>
                <a:spcPts val="13653"/>
              </a:lnSpc>
              <a:spcBef>
                <a:spcPct val="0"/>
              </a:spcBef>
            </a:pPr>
            <a:r>
              <a:rPr lang="en-US" sz="11770">
                <a:solidFill>
                  <a:srgbClr val="FFFFFF"/>
                </a:solidFill>
                <a:latin typeface="Raleway Light"/>
                <a:ea typeface="Raleway Light"/>
                <a:cs typeface="Raleway Light"/>
                <a:sym typeface="Raleway Light"/>
              </a:rPr>
              <a:t>CHÍNH</a:t>
            </a:r>
          </a:p>
        </p:txBody>
      </p:sp>
      <p:sp>
        <p:nvSpPr>
          <p:cNvPr id="11" name="TextBox 11"/>
          <p:cNvSpPr txBox="1"/>
          <p:nvPr/>
        </p:nvSpPr>
        <p:spPr>
          <a:xfrm>
            <a:off x="2304044" y="1716311"/>
            <a:ext cx="5698990" cy="982888"/>
          </a:xfrm>
          <a:prstGeom prst="rect">
            <a:avLst/>
          </a:prstGeom>
        </p:spPr>
        <p:txBody>
          <a:bodyPr lIns="0" tIns="0" rIns="0" bIns="0" rtlCol="0" anchor="t">
            <a:spAutoFit/>
          </a:bodyPr>
          <a:lstStyle/>
          <a:p>
            <a:pPr algn="l">
              <a:lnSpc>
                <a:spcPts val="2589"/>
              </a:lnSpc>
              <a:spcBef>
                <a:spcPct val="0"/>
              </a:spcBef>
            </a:pPr>
            <a:r>
              <a:rPr lang="en-US" sz="2231" b="1">
                <a:solidFill>
                  <a:srgbClr val="FFFFFF"/>
                </a:solidFill>
                <a:latin typeface="Raleway Bold"/>
                <a:ea typeface="Raleway Bold"/>
                <a:cs typeface="Raleway Bold"/>
                <a:sym typeface="Raleway Bold"/>
              </a:rPr>
              <a:t>Paradigm: </a:t>
            </a:r>
            <a:r>
              <a:rPr lang="en-US" sz="2231">
                <a:solidFill>
                  <a:srgbClr val="FFFFFF"/>
                </a:solidFill>
                <a:latin typeface="Raleway"/>
                <a:ea typeface="Raleway"/>
                <a:cs typeface="Raleway"/>
                <a:sym typeface="Raleway"/>
              </a:rPr>
              <a:t>Sử dụng </a:t>
            </a:r>
            <a:r>
              <a:rPr lang="en-US" sz="2231" b="1">
                <a:solidFill>
                  <a:srgbClr val="FFFFFF"/>
                </a:solidFill>
                <a:latin typeface="Raleway Bold"/>
                <a:ea typeface="Raleway Bold"/>
                <a:cs typeface="Raleway Bold"/>
                <a:sym typeface="Raleway Bold"/>
              </a:rPr>
              <a:t>Top-down</a:t>
            </a:r>
            <a:r>
              <a:rPr lang="en-US" sz="2231">
                <a:solidFill>
                  <a:srgbClr val="FFFFFF"/>
                </a:solidFill>
                <a:latin typeface="Raleway"/>
                <a:ea typeface="Raleway"/>
                <a:cs typeface="Raleway"/>
                <a:sym typeface="Raleway"/>
              </a:rPr>
              <a:t> kết hợp với detector siêu nhanh (</a:t>
            </a:r>
            <a:r>
              <a:rPr lang="en-US" sz="2231" b="1">
                <a:solidFill>
                  <a:srgbClr val="FFFFFF"/>
                </a:solidFill>
                <a:latin typeface="Raleway Bold"/>
                <a:ea typeface="Raleway Bold"/>
                <a:cs typeface="Raleway Bold"/>
                <a:sym typeface="Raleway Bold"/>
              </a:rPr>
              <a:t>RTMDet</a:t>
            </a:r>
            <a:r>
              <a:rPr lang="en-US" sz="2231">
                <a:solidFill>
                  <a:srgbClr val="FFFFFF"/>
                </a:solidFill>
                <a:latin typeface="Raleway"/>
                <a:ea typeface="Raleway"/>
                <a:cs typeface="Raleway"/>
                <a:sym typeface="Raleway"/>
              </a:rPr>
              <a:t>) ==&gt; Loại bỏ nút thắt cổ chai về tốc độ</a:t>
            </a:r>
          </a:p>
        </p:txBody>
      </p:sp>
      <p:grpSp>
        <p:nvGrpSpPr>
          <p:cNvPr id="12" name="Group 12"/>
          <p:cNvGrpSpPr/>
          <p:nvPr/>
        </p:nvGrpSpPr>
        <p:grpSpPr>
          <a:xfrm>
            <a:off x="1512568" y="1716311"/>
            <a:ext cx="1114029" cy="111402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5" name="TextBox 15"/>
          <p:cNvSpPr txBox="1"/>
          <p:nvPr/>
        </p:nvSpPr>
        <p:spPr>
          <a:xfrm>
            <a:off x="2304044" y="3583242"/>
            <a:ext cx="5698990" cy="982888"/>
          </a:xfrm>
          <a:prstGeom prst="rect">
            <a:avLst/>
          </a:prstGeom>
        </p:spPr>
        <p:txBody>
          <a:bodyPr lIns="0" tIns="0" rIns="0" bIns="0" rtlCol="0" anchor="t">
            <a:spAutoFit/>
          </a:bodyPr>
          <a:lstStyle/>
          <a:p>
            <a:pPr algn="l">
              <a:lnSpc>
                <a:spcPts val="2589"/>
              </a:lnSpc>
              <a:spcBef>
                <a:spcPct val="0"/>
              </a:spcBef>
            </a:pPr>
            <a:r>
              <a:rPr lang="en-US" sz="2231" b="1">
                <a:solidFill>
                  <a:srgbClr val="FFFFFF"/>
                </a:solidFill>
                <a:latin typeface="Raleway Bold"/>
                <a:ea typeface="Raleway Bold"/>
                <a:cs typeface="Raleway Bold"/>
                <a:sym typeface="Raleway Bold"/>
              </a:rPr>
              <a:t>Backbone: </a:t>
            </a:r>
            <a:r>
              <a:rPr lang="en-US" sz="2231">
                <a:solidFill>
                  <a:srgbClr val="FFFFFF"/>
                </a:solidFill>
                <a:latin typeface="Raleway"/>
                <a:ea typeface="Raleway"/>
                <a:cs typeface="Raleway"/>
                <a:sym typeface="Raleway"/>
              </a:rPr>
              <a:t>Sử dụng </a:t>
            </a:r>
            <a:r>
              <a:rPr lang="en-US" sz="2231" b="1">
                <a:solidFill>
                  <a:srgbClr val="FFFFFF"/>
                </a:solidFill>
                <a:latin typeface="Raleway Bold"/>
                <a:ea typeface="Raleway Bold"/>
                <a:cs typeface="Raleway Bold"/>
                <a:sym typeface="Raleway Bold"/>
              </a:rPr>
              <a:t>CSPNeXt </a:t>
            </a:r>
            <a:r>
              <a:rPr lang="en-US" sz="2231">
                <a:solidFill>
                  <a:srgbClr val="FFFFFF"/>
                </a:solidFill>
                <a:latin typeface="Raleway"/>
                <a:ea typeface="Raleway"/>
                <a:cs typeface="Raleway"/>
                <a:sym typeface="Raleway"/>
              </a:rPr>
              <a:t>(tối ưu cho dense prediction) thay vì ResNet/MobileNet</a:t>
            </a:r>
          </a:p>
        </p:txBody>
      </p:sp>
      <p:grpSp>
        <p:nvGrpSpPr>
          <p:cNvPr id="16" name="Group 16"/>
          <p:cNvGrpSpPr/>
          <p:nvPr/>
        </p:nvGrpSpPr>
        <p:grpSpPr>
          <a:xfrm>
            <a:off x="1512568" y="3517120"/>
            <a:ext cx="1114029" cy="111402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9" name="TextBox 19"/>
          <p:cNvSpPr txBox="1"/>
          <p:nvPr/>
        </p:nvSpPr>
        <p:spPr>
          <a:xfrm>
            <a:off x="2304044" y="5222677"/>
            <a:ext cx="5698990" cy="1306738"/>
          </a:xfrm>
          <a:prstGeom prst="rect">
            <a:avLst/>
          </a:prstGeom>
        </p:spPr>
        <p:txBody>
          <a:bodyPr lIns="0" tIns="0" rIns="0" bIns="0" rtlCol="0" anchor="t">
            <a:spAutoFit/>
          </a:bodyPr>
          <a:lstStyle/>
          <a:p>
            <a:pPr algn="l">
              <a:lnSpc>
                <a:spcPts val="2589"/>
              </a:lnSpc>
              <a:spcBef>
                <a:spcPct val="0"/>
              </a:spcBef>
            </a:pPr>
            <a:r>
              <a:rPr lang="en-US" sz="2231" b="1">
                <a:solidFill>
                  <a:srgbClr val="FFFFFF"/>
                </a:solidFill>
                <a:latin typeface="Raleway Bold"/>
                <a:ea typeface="Raleway Bold"/>
                <a:cs typeface="Raleway Bold"/>
                <a:sym typeface="Raleway Bold"/>
              </a:rPr>
              <a:t>Localization: </a:t>
            </a:r>
            <a:r>
              <a:rPr lang="en-US" sz="2231">
                <a:solidFill>
                  <a:srgbClr val="FFFFFF"/>
                </a:solidFill>
                <a:latin typeface="Raleway"/>
                <a:ea typeface="Raleway"/>
                <a:cs typeface="Raleway"/>
                <a:sym typeface="Raleway"/>
              </a:rPr>
              <a:t>Sử dụng </a:t>
            </a:r>
            <a:r>
              <a:rPr lang="en-US" sz="2231" b="1">
                <a:solidFill>
                  <a:srgbClr val="FFFFFF"/>
                </a:solidFill>
                <a:latin typeface="Raleway Bold"/>
                <a:ea typeface="Raleway Bold"/>
                <a:cs typeface="Raleway Bold"/>
                <a:sym typeface="Raleway Bold"/>
              </a:rPr>
              <a:t>SimCC </a:t>
            </a:r>
            <a:r>
              <a:rPr lang="en-US" sz="2231">
                <a:solidFill>
                  <a:srgbClr val="FFFFFF"/>
                </a:solidFill>
                <a:latin typeface="Raleway"/>
                <a:ea typeface="Raleway"/>
                <a:cs typeface="Raleway"/>
                <a:sym typeface="Raleway"/>
              </a:rPr>
              <a:t>(phân loại tọa độ) thay vì Heatmap ==&gt; Loại bỏ lớp upsampling, giảm tính toán, tăng tốc độ suy luận</a:t>
            </a:r>
          </a:p>
        </p:txBody>
      </p:sp>
      <p:grpSp>
        <p:nvGrpSpPr>
          <p:cNvPr id="20" name="Group 20"/>
          <p:cNvGrpSpPr/>
          <p:nvPr/>
        </p:nvGrpSpPr>
        <p:grpSpPr>
          <a:xfrm>
            <a:off x="1512568" y="5319032"/>
            <a:ext cx="1114029" cy="111402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3" name="TextBox 23"/>
          <p:cNvSpPr txBox="1"/>
          <p:nvPr/>
        </p:nvSpPr>
        <p:spPr>
          <a:xfrm>
            <a:off x="2304044" y="7348439"/>
            <a:ext cx="5698990" cy="982888"/>
          </a:xfrm>
          <a:prstGeom prst="rect">
            <a:avLst/>
          </a:prstGeom>
        </p:spPr>
        <p:txBody>
          <a:bodyPr lIns="0" tIns="0" rIns="0" bIns="0" rtlCol="0" anchor="t">
            <a:spAutoFit/>
          </a:bodyPr>
          <a:lstStyle/>
          <a:p>
            <a:pPr algn="l">
              <a:lnSpc>
                <a:spcPts val="2589"/>
              </a:lnSpc>
              <a:spcBef>
                <a:spcPct val="0"/>
              </a:spcBef>
            </a:pPr>
            <a:r>
              <a:rPr lang="en-US" sz="2231" b="1">
                <a:solidFill>
                  <a:srgbClr val="FFFFFF"/>
                </a:solidFill>
                <a:latin typeface="Raleway Bold"/>
                <a:ea typeface="Raleway Bold"/>
                <a:cs typeface="Raleway Bold"/>
                <a:sym typeface="Raleway Bold"/>
              </a:rPr>
              <a:t>Training:</a:t>
            </a:r>
            <a:r>
              <a:rPr lang="en-US" sz="2231">
                <a:solidFill>
                  <a:srgbClr val="FFFFFF"/>
                </a:solidFill>
                <a:latin typeface="Raleway"/>
                <a:ea typeface="Raleway"/>
                <a:cs typeface="Raleway"/>
                <a:sym typeface="Raleway"/>
              </a:rPr>
              <a:t> tinh chỉnh lại các chiến lược huấn luyện cũ để phù hợp hơn với bài toán </a:t>
            </a:r>
            <a:r>
              <a:rPr lang="en-US" sz="2231" b="1">
                <a:solidFill>
                  <a:srgbClr val="FFFFFF"/>
                </a:solidFill>
                <a:latin typeface="Raleway Bold"/>
                <a:ea typeface="Raleway Bold"/>
                <a:cs typeface="Raleway Bold"/>
                <a:sym typeface="Raleway Bold"/>
              </a:rPr>
              <a:t>pose estimation</a:t>
            </a:r>
          </a:p>
        </p:txBody>
      </p:sp>
      <p:grpSp>
        <p:nvGrpSpPr>
          <p:cNvPr id="24" name="Group 24"/>
          <p:cNvGrpSpPr/>
          <p:nvPr/>
        </p:nvGrpSpPr>
        <p:grpSpPr>
          <a:xfrm>
            <a:off x="1512568" y="7120944"/>
            <a:ext cx="1114029" cy="111402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6" name="TextBox 26"/>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7" name="TextBox 27"/>
          <p:cNvSpPr txBox="1"/>
          <p:nvPr/>
        </p:nvSpPr>
        <p:spPr>
          <a:xfrm>
            <a:off x="2304044" y="9017128"/>
            <a:ext cx="5698990" cy="659038"/>
          </a:xfrm>
          <a:prstGeom prst="rect">
            <a:avLst/>
          </a:prstGeom>
        </p:spPr>
        <p:txBody>
          <a:bodyPr lIns="0" tIns="0" rIns="0" bIns="0" rtlCol="0" anchor="t">
            <a:spAutoFit/>
          </a:bodyPr>
          <a:lstStyle/>
          <a:p>
            <a:pPr algn="l">
              <a:lnSpc>
                <a:spcPts val="2589"/>
              </a:lnSpc>
              <a:spcBef>
                <a:spcPct val="0"/>
              </a:spcBef>
            </a:pPr>
            <a:r>
              <a:rPr lang="en-US" sz="2231" b="1">
                <a:solidFill>
                  <a:srgbClr val="FFFFFF"/>
                </a:solidFill>
                <a:latin typeface="Raleway Bold"/>
                <a:ea typeface="Raleway Bold"/>
                <a:cs typeface="Raleway Bold"/>
                <a:sym typeface="Raleway Bold"/>
              </a:rPr>
              <a:t>Pipeline: </a:t>
            </a:r>
            <a:r>
              <a:rPr lang="en-US" sz="2231">
                <a:solidFill>
                  <a:srgbClr val="FFFFFF"/>
                </a:solidFill>
                <a:latin typeface="Raleway"/>
                <a:ea typeface="Raleway"/>
                <a:cs typeface="Raleway"/>
                <a:sym typeface="Raleway"/>
              </a:rPr>
              <a:t>Áp dụng</a:t>
            </a:r>
            <a:r>
              <a:rPr lang="en-US" sz="2231" b="1">
                <a:solidFill>
                  <a:srgbClr val="FFFFFF"/>
                </a:solidFill>
                <a:latin typeface="Raleway Bold"/>
                <a:ea typeface="Raleway Bold"/>
                <a:cs typeface="Raleway Bold"/>
                <a:sym typeface="Raleway Bold"/>
              </a:rPr>
              <a:t> Skip-frame detection</a:t>
            </a:r>
            <a:r>
              <a:rPr lang="en-US" sz="2231">
                <a:solidFill>
                  <a:srgbClr val="FFFFFF"/>
                </a:solidFill>
                <a:latin typeface="Raleway"/>
                <a:ea typeface="Raleway"/>
                <a:cs typeface="Raleway"/>
                <a:sym typeface="Raleway"/>
              </a:rPr>
              <a:t> để tối ưu hóa tốc độ xử lý video</a:t>
            </a:r>
          </a:p>
        </p:txBody>
      </p:sp>
      <p:grpSp>
        <p:nvGrpSpPr>
          <p:cNvPr id="28" name="Group 28"/>
          <p:cNvGrpSpPr/>
          <p:nvPr/>
        </p:nvGrpSpPr>
        <p:grpSpPr>
          <a:xfrm>
            <a:off x="1512568" y="8691018"/>
            <a:ext cx="1114029" cy="1114029"/>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30" name="TextBox 3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225034" y="2865351"/>
            <a:ext cx="3850936" cy="4481089"/>
            <a:chOff x="0" y="0"/>
            <a:chExt cx="698500" cy="812800"/>
          </a:xfrm>
        </p:grpSpPr>
        <p:sp>
          <p:nvSpPr>
            <p:cNvPr id="5" name="Freeform 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5"/>
              <a:stretch>
                <a:fillRect l="-41335" r="-41335"/>
              </a:stretch>
            </a:blipFill>
          </p:spPr>
          <p:txBody>
            <a:bodyPr/>
            <a:lstStyle/>
            <a:p>
              <a:endParaRPr lang="en-US"/>
            </a:p>
          </p:txBody>
        </p:sp>
      </p:grpSp>
      <p:grpSp>
        <p:nvGrpSpPr>
          <p:cNvPr id="6" name="Group 6"/>
          <p:cNvGrpSpPr/>
          <p:nvPr/>
        </p:nvGrpSpPr>
        <p:grpSpPr>
          <a:xfrm>
            <a:off x="4547468" y="2243938"/>
            <a:ext cx="1436979" cy="1672121"/>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6"/>
              <a:stretch>
                <a:fillRect l="-41805" r="-41805"/>
              </a:stretch>
            </a:blipFill>
          </p:spPr>
          <p:txBody>
            <a:bodyPr/>
            <a:lstStyle/>
            <a:p>
              <a:endParaRPr lang="en-US"/>
            </a:p>
          </p:txBody>
        </p:sp>
      </p:grpSp>
      <p:grpSp>
        <p:nvGrpSpPr>
          <p:cNvPr id="8" name="Group 8"/>
          <p:cNvGrpSpPr/>
          <p:nvPr/>
        </p:nvGrpSpPr>
        <p:grpSpPr>
          <a:xfrm>
            <a:off x="4404941" y="6370941"/>
            <a:ext cx="1436979" cy="1672121"/>
            <a:chOff x="0" y="0"/>
            <a:chExt cx="698500" cy="812800"/>
          </a:xfrm>
        </p:grpSpPr>
        <p:sp>
          <p:nvSpPr>
            <p:cNvPr id="9" name="Freeform 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7"/>
              <a:stretch>
                <a:fillRect l="-61087" r="-61087"/>
              </a:stretch>
            </a:blipFill>
          </p:spPr>
          <p:txBody>
            <a:bodyPr/>
            <a:lstStyle/>
            <a:p>
              <a:endParaRPr lang="en-US"/>
            </a:p>
          </p:txBody>
        </p:sp>
      </p:grpSp>
      <p:grpSp>
        <p:nvGrpSpPr>
          <p:cNvPr id="10" name="Group 10"/>
          <p:cNvGrpSpPr/>
          <p:nvPr/>
        </p:nvGrpSpPr>
        <p:grpSpPr>
          <a:xfrm>
            <a:off x="731216" y="5479321"/>
            <a:ext cx="1532473" cy="1783241"/>
            <a:chOff x="0" y="0"/>
            <a:chExt cx="698500" cy="812800"/>
          </a:xfrm>
        </p:grpSpPr>
        <p:sp>
          <p:nvSpPr>
            <p:cNvPr id="11" name="Freeform 1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gradFill rotWithShape="1">
              <a:gsLst>
                <a:gs pos="0">
                  <a:srgbClr val="FFFFFF">
                    <a:alpha val="100000"/>
                  </a:srgbClr>
                </a:gs>
                <a:gs pos="100000">
                  <a:srgbClr val="9B9B9B">
                    <a:alpha val="12000"/>
                  </a:srgbClr>
                </a:gs>
              </a:gsLst>
              <a:lin ang="0"/>
            </a:gradFill>
          </p:spPr>
          <p:txBody>
            <a:bodyPr/>
            <a:lstStyle/>
            <a:p>
              <a:endParaRPr lang="en-US"/>
            </a:p>
          </p:txBody>
        </p:sp>
        <p:sp>
          <p:nvSpPr>
            <p:cNvPr id="12" name="TextBox 12"/>
            <p:cNvSpPr txBox="1"/>
            <p:nvPr/>
          </p:nvSpPr>
          <p:spPr>
            <a:xfrm>
              <a:off x="0" y="120650"/>
              <a:ext cx="698500" cy="552450"/>
            </a:xfrm>
            <a:prstGeom prst="rect">
              <a:avLst/>
            </a:prstGeom>
          </p:spPr>
          <p:txBody>
            <a:bodyPr lIns="50800" tIns="50800" rIns="50800" bIns="50800" rtlCol="0" anchor="ctr"/>
            <a:lstStyle/>
            <a:p>
              <a:pPr algn="ctr">
                <a:lnSpc>
                  <a:spcPts val="2783"/>
                </a:lnSpc>
              </a:pPr>
              <a:endParaRPr/>
            </a:p>
          </p:txBody>
        </p:sp>
      </p:grpSp>
      <p:grpSp>
        <p:nvGrpSpPr>
          <p:cNvPr id="13" name="Group 13"/>
          <p:cNvGrpSpPr/>
          <p:nvPr/>
        </p:nvGrpSpPr>
        <p:grpSpPr>
          <a:xfrm>
            <a:off x="16030363" y="896714"/>
            <a:ext cx="2680687" cy="897724"/>
            <a:chOff x="0" y="0"/>
            <a:chExt cx="706025" cy="236438"/>
          </a:xfrm>
        </p:grpSpPr>
        <p:sp>
          <p:nvSpPr>
            <p:cNvPr id="14" name="Freeform 14"/>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15" name="TextBox 15"/>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16" name="TextBox 16"/>
          <p:cNvSpPr txBox="1"/>
          <p:nvPr/>
        </p:nvSpPr>
        <p:spPr>
          <a:xfrm>
            <a:off x="12742144" y="2365887"/>
            <a:ext cx="4185148" cy="890962"/>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Medium"/>
                <a:ea typeface="Raleway Medium"/>
                <a:cs typeface="Raleway Medium"/>
                <a:sym typeface="Raleway Medium"/>
              </a:rPr>
              <a:t>Tốt cho đám đông nhưng yêu cầu ảnh đầu vào lớn, khó cân bằng tốc độ/chính xác</a:t>
            </a:r>
          </a:p>
        </p:txBody>
      </p:sp>
      <p:grpSp>
        <p:nvGrpSpPr>
          <p:cNvPr id="17" name="Group 17"/>
          <p:cNvGrpSpPr/>
          <p:nvPr/>
        </p:nvGrpSpPr>
        <p:grpSpPr>
          <a:xfrm>
            <a:off x="12319695" y="1794438"/>
            <a:ext cx="586996" cy="58699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0" name="TextBox 20"/>
          <p:cNvSpPr txBox="1"/>
          <p:nvPr/>
        </p:nvSpPr>
        <p:spPr>
          <a:xfrm>
            <a:off x="12742144" y="4020882"/>
            <a:ext cx="4185148" cy="1498155"/>
          </a:xfrm>
          <a:prstGeom prst="rect">
            <a:avLst/>
          </a:prstGeom>
        </p:spPr>
        <p:txBody>
          <a:bodyPr lIns="0" tIns="0" rIns="0" bIns="0" rtlCol="0" anchor="t">
            <a:spAutoFit/>
          </a:bodyPr>
          <a:lstStyle/>
          <a:p>
            <a:pPr algn="l">
              <a:lnSpc>
                <a:spcPts val="2349"/>
              </a:lnSpc>
            </a:pPr>
            <a:r>
              <a:rPr lang="en-US" sz="2025" b="1">
                <a:solidFill>
                  <a:srgbClr val="FFFFFF"/>
                </a:solidFill>
                <a:latin typeface="Raleway Medium"/>
                <a:ea typeface="Raleway Medium"/>
                <a:cs typeface="Raleway Medium"/>
                <a:sym typeface="Raleway Medium"/>
              </a:rPr>
              <a:t>Độ chính xác cao nhưng truyền thống bị coi là chậm. RTMPose: Chứng minh Top-down có thể chạy Real-time nhờ detector hiện đại</a:t>
            </a:r>
          </a:p>
        </p:txBody>
      </p:sp>
      <p:grpSp>
        <p:nvGrpSpPr>
          <p:cNvPr id="21" name="Group 21"/>
          <p:cNvGrpSpPr/>
          <p:nvPr/>
        </p:nvGrpSpPr>
        <p:grpSpPr>
          <a:xfrm>
            <a:off x="12319695" y="3449433"/>
            <a:ext cx="586996" cy="58699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4" name="TextBox 24"/>
          <p:cNvSpPr txBox="1"/>
          <p:nvPr/>
        </p:nvSpPr>
        <p:spPr>
          <a:xfrm>
            <a:off x="12742144" y="6220674"/>
            <a:ext cx="4185148" cy="890962"/>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Medium"/>
                <a:ea typeface="Raleway Medium"/>
                <a:cs typeface="Raleway Medium"/>
                <a:sym typeface="Raleway Medium"/>
              </a:rPr>
              <a:t>Thay thế Heatmap bằng phân loại tọa độ. Giảm độ phức tạp tính toán, loại bỏ sai số lượng tử hóa</a:t>
            </a:r>
          </a:p>
        </p:txBody>
      </p:sp>
      <p:grpSp>
        <p:nvGrpSpPr>
          <p:cNvPr id="25" name="Group 25"/>
          <p:cNvGrpSpPr/>
          <p:nvPr/>
        </p:nvGrpSpPr>
        <p:grpSpPr>
          <a:xfrm>
            <a:off x="12319695" y="5649225"/>
            <a:ext cx="586996" cy="58699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27" name="TextBox 27"/>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28" name="TextBox 28"/>
          <p:cNvSpPr txBox="1"/>
          <p:nvPr/>
        </p:nvSpPr>
        <p:spPr>
          <a:xfrm>
            <a:off x="12742144" y="7813274"/>
            <a:ext cx="4185148" cy="1184520"/>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Medium"/>
                <a:ea typeface="Raleway Medium"/>
                <a:cs typeface="Raleway Medium"/>
                <a:sym typeface="Raleway Medium"/>
              </a:rPr>
              <a:t>Chính xác nhưng nặng nề. RTMPose: Sử dụng Gated Attention Unit (GAU) nhẹ hơn để thay thế</a:t>
            </a:r>
          </a:p>
        </p:txBody>
      </p:sp>
      <p:grpSp>
        <p:nvGrpSpPr>
          <p:cNvPr id="29" name="Group 29"/>
          <p:cNvGrpSpPr/>
          <p:nvPr/>
        </p:nvGrpSpPr>
        <p:grpSpPr>
          <a:xfrm>
            <a:off x="12319695" y="7241825"/>
            <a:ext cx="586996" cy="58699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31" name="TextBox 31"/>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32" name="TextBox 32"/>
          <p:cNvSpPr txBox="1"/>
          <p:nvPr/>
        </p:nvSpPr>
        <p:spPr>
          <a:xfrm>
            <a:off x="16630080" y="1189894"/>
            <a:ext cx="944680"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06/34</a:t>
            </a:r>
          </a:p>
        </p:txBody>
      </p:sp>
      <p:sp>
        <p:nvSpPr>
          <p:cNvPr id="33" name="TextBox 33"/>
          <p:cNvSpPr txBox="1"/>
          <p:nvPr/>
        </p:nvSpPr>
        <p:spPr>
          <a:xfrm>
            <a:off x="6074759" y="4037498"/>
            <a:ext cx="5628597" cy="1055604"/>
          </a:xfrm>
          <a:prstGeom prst="rect">
            <a:avLst/>
          </a:prstGeom>
        </p:spPr>
        <p:txBody>
          <a:bodyPr lIns="0" tIns="0" rIns="0" bIns="0" rtlCol="0" anchor="t">
            <a:spAutoFit/>
          </a:bodyPr>
          <a:lstStyle/>
          <a:p>
            <a:pPr algn="ctr">
              <a:lnSpc>
                <a:spcPts val="8127"/>
              </a:lnSpc>
              <a:spcBef>
                <a:spcPct val="0"/>
              </a:spcBef>
            </a:pPr>
            <a:r>
              <a:rPr lang="en-US" sz="7006" b="1">
                <a:solidFill>
                  <a:srgbClr val="FFFFFF"/>
                </a:solidFill>
                <a:latin typeface="Raleway Bold"/>
                <a:ea typeface="Raleway Bold"/>
                <a:cs typeface="Raleway Bold"/>
                <a:sym typeface="Raleway Bold"/>
              </a:rPr>
              <a:t>CÔNG TRÌNH</a:t>
            </a:r>
          </a:p>
        </p:txBody>
      </p:sp>
      <p:sp>
        <p:nvSpPr>
          <p:cNvPr id="34" name="TextBox 34"/>
          <p:cNvSpPr txBox="1"/>
          <p:nvPr/>
        </p:nvSpPr>
        <p:spPr>
          <a:xfrm>
            <a:off x="5695095" y="5041819"/>
            <a:ext cx="6424575" cy="1217208"/>
          </a:xfrm>
          <a:prstGeom prst="rect">
            <a:avLst/>
          </a:prstGeom>
        </p:spPr>
        <p:txBody>
          <a:bodyPr lIns="0" tIns="0" rIns="0" bIns="0" rtlCol="0" anchor="t">
            <a:spAutoFit/>
          </a:bodyPr>
          <a:lstStyle/>
          <a:p>
            <a:pPr algn="ctr">
              <a:lnSpc>
                <a:spcPts val="9504"/>
              </a:lnSpc>
              <a:spcBef>
                <a:spcPct val="0"/>
              </a:spcBef>
            </a:pPr>
            <a:r>
              <a:rPr lang="en-US" sz="8193">
                <a:solidFill>
                  <a:srgbClr val="FFFFFF"/>
                </a:solidFill>
                <a:latin typeface="Raleway Light"/>
                <a:ea typeface="Raleway Light"/>
                <a:cs typeface="Raleway Light"/>
                <a:sym typeface="Raleway Light"/>
              </a:rPr>
              <a:t>LIÊN QUAN</a:t>
            </a:r>
          </a:p>
        </p:txBody>
      </p:sp>
      <p:sp>
        <p:nvSpPr>
          <p:cNvPr id="35" name="TextBox 35"/>
          <p:cNvSpPr txBox="1"/>
          <p:nvPr/>
        </p:nvSpPr>
        <p:spPr>
          <a:xfrm>
            <a:off x="12742144" y="1936013"/>
            <a:ext cx="3684262" cy="303846"/>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Ultra-Bold"/>
                <a:ea typeface="Raleway Ultra-Bold"/>
                <a:cs typeface="Raleway Ultra-Bold"/>
                <a:sym typeface="Raleway Ultra-Bold"/>
              </a:rPr>
              <a:t>Bottom-up Approaches:</a:t>
            </a:r>
          </a:p>
        </p:txBody>
      </p:sp>
      <p:sp>
        <p:nvSpPr>
          <p:cNvPr id="36" name="TextBox 36"/>
          <p:cNvSpPr txBox="1"/>
          <p:nvPr/>
        </p:nvSpPr>
        <p:spPr>
          <a:xfrm>
            <a:off x="12742144" y="3591008"/>
            <a:ext cx="3684262" cy="303846"/>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Ultra-Bold"/>
                <a:ea typeface="Raleway Ultra-Bold"/>
                <a:cs typeface="Raleway Ultra-Bold"/>
                <a:sym typeface="Raleway Ultra-Bold"/>
              </a:rPr>
              <a:t>Top-down Approaches:</a:t>
            </a:r>
          </a:p>
        </p:txBody>
      </p:sp>
      <p:sp>
        <p:nvSpPr>
          <p:cNvPr id="37" name="TextBox 37"/>
          <p:cNvSpPr txBox="1"/>
          <p:nvPr/>
        </p:nvSpPr>
        <p:spPr>
          <a:xfrm>
            <a:off x="12742144" y="5790800"/>
            <a:ext cx="4566030" cy="303846"/>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Ultra-Bold"/>
                <a:ea typeface="Raleway Ultra-Bold"/>
                <a:cs typeface="Raleway Ultra-Bold"/>
                <a:sym typeface="Raleway Ultra-Bold"/>
              </a:rPr>
              <a:t>Coordinate Classification (SimCC):</a:t>
            </a:r>
          </a:p>
        </p:txBody>
      </p:sp>
      <p:sp>
        <p:nvSpPr>
          <p:cNvPr id="38" name="TextBox 38"/>
          <p:cNvSpPr txBox="1"/>
          <p:nvPr/>
        </p:nvSpPr>
        <p:spPr>
          <a:xfrm>
            <a:off x="12742144" y="7383399"/>
            <a:ext cx="3684262" cy="303846"/>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Ultra-Bold"/>
                <a:ea typeface="Raleway Ultra-Bold"/>
                <a:cs typeface="Raleway Ultra-Bold"/>
                <a:sym typeface="Raleway Ultra-Bold"/>
              </a:rPr>
              <a:t>Vision Transformers: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014439"/>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7" name="TextBox 7"/>
          <p:cNvSpPr txBox="1"/>
          <p:nvPr/>
        </p:nvSpPr>
        <p:spPr>
          <a:xfrm>
            <a:off x="12982852" y="3157313"/>
            <a:ext cx="4185148" cy="1184520"/>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Medium"/>
                <a:ea typeface="Raleway Medium"/>
                <a:cs typeface="Raleway Medium"/>
                <a:sym typeface="Raleway Medium"/>
              </a:rPr>
              <a:t>Phát hiện tất cả các điểm khớp (keypoints) trong ảnh trước, sau đó gom nhóm chúng thành từng người</a:t>
            </a:r>
          </a:p>
        </p:txBody>
      </p:sp>
      <p:grpSp>
        <p:nvGrpSpPr>
          <p:cNvPr id="8" name="Group 8"/>
          <p:cNvGrpSpPr/>
          <p:nvPr/>
        </p:nvGrpSpPr>
        <p:grpSpPr>
          <a:xfrm>
            <a:off x="12319695" y="2570317"/>
            <a:ext cx="586996" cy="58699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1" name="TextBox 11"/>
          <p:cNvSpPr txBox="1"/>
          <p:nvPr/>
        </p:nvSpPr>
        <p:spPr>
          <a:xfrm>
            <a:off x="12982852" y="5416390"/>
            <a:ext cx="4185148" cy="1498155"/>
          </a:xfrm>
          <a:prstGeom prst="rect">
            <a:avLst/>
          </a:prstGeom>
        </p:spPr>
        <p:txBody>
          <a:bodyPr lIns="0" tIns="0" rIns="0" bIns="0" rtlCol="0" anchor="t">
            <a:spAutoFit/>
          </a:bodyPr>
          <a:lstStyle/>
          <a:p>
            <a:pPr algn="l">
              <a:lnSpc>
                <a:spcPts val="2349"/>
              </a:lnSpc>
            </a:pPr>
            <a:r>
              <a:rPr lang="en-US" sz="2025" b="1">
                <a:solidFill>
                  <a:srgbClr val="FFFFFF"/>
                </a:solidFill>
                <a:latin typeface="Raleway Medium"/>
                <a:ea typeface="Raleway Medium"/>
                <a:cs typeface="Raleway Medium"/>
                <a:sym typeface="Raleway Medium"/>
              </a:rPr>
              <a:t>Sử dụng detector để cắt ảnh từng người, sau đó ước lượng tư thế cho từng người đó. Đây là phương pháp thống trị các bảng xếp hạng về độ chính xác</a:t>
            </a:r>
          </a:p>
        </p:txBody>
      </p:sp>
      <p:grpSp>
        <p:nvGrpSpPr>
          <p:cNvPr id="12" name="Group 12"/>
          <p:cNvGrpSpPr/>
          <p:nvPr/>
        </p:nvGrpSpPr>
        <p:grpSpPr>
          <a:xfrm>
            <a:off x="12357776" y="4829394"/>
            <a:ext cx="586996" cy="58699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5" name="Freeform 15"/>
          <p:cNvSpPr/>
          <p:nvPr/>
        </p:nvSpPr>
        <p:spPr>
          <a:xfrm>
            <a:off x="381000" y="656393"/>
            <a:ext cx="11938695" cy="8515989"/>
          </a:xfrm>
          <a:custGeom>
            <a:avLst/>
            <a:gdLst/>
            <a:ahLst/>
            <a:cxnLst/>
            <a:rect l="l" t="t" r="r" b="b"/>
            <a:pathLst>
              <a:path w="12319695" h="8515989">
                <a:moveTo>
                  <a:pt x="0" y="0"/>
                </a:moveTo>
                <a:lnTo>
                  <a:pt x="12319695" y="0"/>
                </a:lnTo>
                <a:lnTo>
                  <a:pt x="12319695" y="8515989"/>
                </a:lnTo>
                <a:lnTo>
                  <a:pt x="0" y="8515989"/>
                </a:lnTo>
                <a:lnTo>
                  <a:pt x="0" y="0"/>
                </a:lnTo>
                <a:close/>
              </a:path>
            </a:pathLst>
          </a:custGeom>
          <a:blipFill>
            <a:blip r:embed="rId5"/>
            <a:stretch>
              <a:fillRect/>
            </a:stretch>
          </a:blipFill>
        </p:spPr>
        <p:txBody>
          <a:bodyPr/>
          <a:lstStyle/>
          <a:p>
            <a:endParaRPr lang="en-US"/>
          </a:p>
        </p:txBody>
      </p:sp>
      <p:sp>
        <p:nvSpPr>
          <p:cNvPr id="16" name="TextBox 16"/>
          <p:cNvSpPr txBox="1"/>
          <p:nvPr/>
        </p:nvSpPr>
        <p:spPr>
          <a:xfrm>
            <a:off x="16630080" y="1189894"/>
            <a:ext cx="929371"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07/34</a:t>
            </a:r>
          </a:p>
        </p:txBody>
      </p:sp>
      <p:sp>
        <p:nvSpPr>
          <p:cNvPr id="17" name="TextBox 17"/>
          <p:cNvSpPr txBox="1"/>
          <p:nvPr/>
        </p:nvSpPr>
        <p:spPr>
          <a:xfrm>
            <a:off x="12945818" y="2710591"/>
            <a:ext cx="3684262" cy="303846"/>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Ultra-Bold"/>
                <a:ea typeface="Raleway Ultra-Bold"/>
                <a:cs typeface="Raleway Ultra-Bold"/>
                <a:sym typeface="Raleway Ultra-Bold"/>
              </a:rPr>
              <a:t>Bottom-up Approaches:</a:t>
            </a:r>
          </a:p>
        </p:txBody>
      </p:sp>
      <p:sp>
        <p:nvSpPr>
          <p:cNvPr id="18" name="TextBox 18"/>
          <p:cNvSpPr txBox="1"/>
          <p:nvPr/>
        </p:nvSpPr>
        <p:spPr>
          <a:xfrm>
            <a:off x="12992587" y="4965728"/>
            <a:ext cx="3684262" cy="303846"/>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Ultra-Bold"/>
                <a:ea typeface="Raleway Ultra-Bold"/>
                <a:cs typeface="Raleway Ultra-Bold"/>
                <a:sym typeface="Raleway Ultra-Bold"/>
              </a:rPr>
              <a:t>Top-down Approaches: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0742067" y="-3151841"/>
            <a:ext cx="16235139" cy="16235139"/>
          </a:xfrm>
          <a:custGeom>
            <a:avLst/>
            <a:gdLst/>
            <a:ahLst/>
            <a:cxnLst/>
            <a:rect l="l" t="t" r="r" b="b"/>
            <a:pathLst>
              <a:path w="16235139" h="16235139">
                <a:moveTo>
                  <a:pt x="16235138" y="0"/>
                </a:moveTo>
                <a:lnTo>
                  <a:pt x="0" y="0"/>
                </a:lnTo>
                <a:lnTo>
                  <a:pt x="0" y="16235139"/>
                </a:lnTo>
                <a:lnTo>
                  <a:pt x="16235138" y="16235139"/>
                </a:lnTo>
                <a:lnTo>
                  <a:pt x="16235138" y="0"/>
                </a:lnTo>
                <a:close/>
              </a:path>
            </a:pathLst>
          </a:custGeom>
          <a:blipFill>
            <a:blip r:embed="rId2">
              <a:alphaModFix amt="20999"/>
            </a:blip>
            <a:stretch>
              <a:fillRect/>
            </a:stretch>
          </a:blipFill>
        </p:spPr>
        <p:txBody>
          <a:bodyPr/>
          <a:lstStyle/>
          <a:p>
            <a:endParaRPr lang="en-US"/>
          </a:p>
        </p:txBody>
      </p:sp>
      <p:sp>
        <p:nvSpPr>
          <p:cNvPr id="3" name="Freeform 3"/>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6030363" y="896714"/>
            <a:ext cx="2680687" cy="897724"/>
            <a:chOff x="0" y="0"/>
            <a:chExt cx="706025" cy="236438"/>
          </a:xfrm>
        </p:grpSpPr>
        <p:sp>
          <p:nvSpPr>
            <p:cNvPr id="5" name="Freeform 5"/>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6" name="TextBox 6"/>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grpSp>
        <p:nvGrpSpPr>
          <p:cNvPr id="7" name="Group 7"/>
          <p:cNvGrpSpPr/>
          <p:nvPr/>
        </p:nvGrpSpPr>
        <p:grpSpPr>
          <a:xfrm>
            <a:off x="12014975" y="3305818"/>
            <a:ext cx="586996" cy="58699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0" name="Freeform 10"/>
          <p:cNvSpPr/>
          <p:nvPr/>
        </p:nvSpPr>
        <p:spPr>
          <a:xfrm>
            <a:off x="0" y="4548157"/>
            <a:ext cx="11301259" cy="5040865"/>
          </a:xfrm>
          <a:custGeom>
            <a:avLst/>
            <a:gdLst/>
            <a:ahLst/>
            <a:cxnLst/>
            <a:rect l="l" t="t" r="r" b="b"/>
            <a:pathLst>
              <a:path w="11301259" h="5040865">
                <a:moveTo>
                  <a:pt x="0" y="0"/>
                </a:moveTo>
                <a:lnTo>
                  <a:pt x="11301259" y="0"/>
                </a:lnTo>
                <a:lnTo>
                  <a:pt x="11301259" y="5040864"/>
                </a:lnTo>
                <a:lnTo>
                  <a:pt x="0" y="5040864"/>
                </a:lnTo>
                <a:lnTo>
                  <a:pt x="0" y="0"/>
                </a:lnTo>
                <a:close/>
              </a:path>
            </a:pathLst>
          </a:custGeom>
          <a:blipFill>
            <a:blip r:embed="rId5"/>
            <a:stretch>
              <a:fillRect t="-886"/>
            </a:stretch>
          </a:blipFill>
        </p:spPr>
        <p:txBody>
          <a:bodyPr/>
          <a:lstStyle/>
          <a:p>
            <a:endParaRPr lang="en-US"/>
          </a:p>
        </p:txBody>
      </p:sp>
      <p:sp>
        <p:nvSpPr>
          <p:cNvPr id="11" name="Freeform 11"/>
          <p:cNvSpPr/>
          <p:nvPr/>
        </p:nvSpPr>
        <p:spPr>
          <a:xfrm>
            <a:off x="0" y="790488"/>
            <a:ext cx="11301259" cy="3757669"/>
          </a:xfrm>
          <a:custGeom>
            <a:avLst/>
            <a:gdLst/>
            <a:ahLst/>
            <a:cxnLst/>
            <a:rect l="l" t="t" r="r" b="b"/>
            <a:pathLst>
              <a:path w="11301259" h="3757669">
                <a:moveTo>
                  <a:pt x="0" y="0"/>
                </a:moveTo>
                <a:lnTo>
                  <a:pt x="11301259" y="0"/>
                </a:lnTo>
                <a:lnTo>
                  <a:pt x="11301259" y="3757669"/>
                </a:lnTo>
                <a:lnTo>
                  <a:pt x="0" y="3757669"/>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11476739" y="4257682"/>
            <a:ext cx="6325923" cy="1771636"/>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Medium"/>
                <a:ea typeface="Raleway Medium"/>
                <a:cs typeface="Raleway Medium"/>
                <a:sym typeface="Raleway Medium"/>
              </a:rPr>
              <a:t>Các phương pháp cũ dùng Heatmap regression (tốn kém) hoặc Coordinate regression (khó tối ưu). SimCC xem định vị là phân loại, giúp giữ lại thông tin không gian tốt hơn và giảm sai số lượng tử hóa. RTMPose kế thừa và tối ưu hóa SimCC để tạo ra mô hình nhẹ nhất có thể.</a:t>
            </a:r>
          </a:p>
        </p:txBody>
      </p:sp>
      <p:sp>
        <p:nvSpPr>
          <p:cNvPr id="13" name="TextBox 13"/>
          <p:cNvSpPr txBox="1"/>
          <p:nvPr/>
        </p:nvSpPr>
        <p:spPr>
          <a:xfrm>
            <a:off x="16630080" y="1189894"/>
            <a:ext cx="1051837"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08/34</a:t>
            </a:r>
          </a:p>
        </p:txBody>
      </p:sp>
      <p:sp>
        <p:nvSpPr>
          <p:cNvPr id="14" name="TextBox 14"/>
          <p:cNvSpPr txBox="1"/>
          <p:nvPr/>
        </p:nvSpPr>
        <p:spPr>
          <a:xfrm>
            <a:off x="12475157" y="3447393"/>
            <a:ext cx="4566030" cy="303846"/>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Ultra-Bold"/>
                <a:ea typeface="Raleway Ultra-Bold"/>
                <a:cs typeface="Raleway Ultra-Bold"/>
                <a:sym typeface="Raleway Ultra-Bold"/>
              </a:rPr>
              <a:t>Coordinate Classification (SimCC):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43F81">
                <a:alpha val="100000"/>
              </a:srgbClr>
            </a:gs>
            <a:gs pos="100000">
              <a:srgbClr val="288198">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6802847" y="9074087"/>
            <a:ext cx="365153" cy="347891"/>
          </a:xfrm>
          <a:custGeom>
            <a:avLst/>
            <a:gdLst/>
            <a:ahLst/>
            <a:cxnLst/>
            <a:rect l="l" t="t" r="r" b="b"/>
            <a:pathLst>
              <a:path w="365153" h="347891">
                <a:moveTo>
                  <a:pt x="365153" y="0"/>
                </a:moveTo>
                <a:lnTo>
                  <a:pt x="0" y="0"/>
                </a:lnTo>
                <a:lnTo>
                  <a:pt x="0" y="347891"/>
                </a:lnTo>
                <a:lnTo>
                  <a:pt x="365153" y="347891"/>
                </a:lnTo>
                <a:lnTo>
                  <a:pt x="3651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6030363" y="896714"/>
            <a:ext cx="2680687" cy="897724"/>
            <a:chOff x="0" y="0"/>
            <a:chExt cx="706025" cy="236438"/>
          </a:xfrm>
        </p:grpSpPr>
        <p:sp>
          <p:nvSpPr>
            <p:cNvPr id="4" name="Freeform 4"/>
            <p:cNvSpPr/>
            <p:nvPr/>
          </p:nvSpPr>
          <p:spPr>
            <a:xfrm>
              <a:off x="0" y="0"/>
              <a:ext cx="706025" cy="236438"/>
            </a:xfrm>
            <a:custGeom>
              <a:avLst/>
              <a:gdLst/>
              <a:ahLst/>
              <a:cxnLst/>
              <a:rect l="l" t="t" r="r" b="b"/>
              <a:pathLst>
                <a:path w="706025" h="236438">
                  <a:moveTo>
                    <a:pt x="0" y="0"/>
                  </a:moveTo>
                  <a:lnTo>
                    <a:pt x="706025" y="0"/>
                  </a:lnTo>
                  <a:lnTo>
                    <a:pt x="706025" y="236438"/>
                  </a:lnTo>
                  <a:lnTo>
                    <a:pt x="0" y="236438"/>
                  </a:lnTo>
                  <a:close/>
                </a:path>
              </a:pathLst>
            </a:custGeom>
            <a:gradFill rotWithShape="1">
              <a:gsLst>
                <a:gs pos="0">
                  <a:srgbClr val="243F81">
                    <a:alpha val="100000"/>
                  </a:srgbClr>
                </a:gs>
                <a:gs pos="100000">
                  <a:srgbClr val="288198">
                    <a:alpha val="100000"/>
                  </a:srgbClr>
                </a:gs>
              </a:gsLst>
              <a:lin ang="0"/>
            </a:gradFill>
          </p:spPr>
          <p:txBody>
            <a:bodyPr/>
            <a:lstStyle/>
            <a:p>
              <a:endParaRPr lang="en-US"/>
            </a:p>
          </p:txBody>
        </p:sp>
        <p:sp>
          <p:nvSpPr>
            <p:cNvPr id="5" name="TextBox 5"/>
            <p:cNvSpPr txBox="1"/>
            <p:nvPr/>
          </p:nvSpPr>
          <p:spPr>
            <a:xfrm>
              <a:off x="0" y="-19050"/>
              <a:ext cx="706025" cy="255488"/>
            </a:xfrm>
            <a:prstGeom prst="rect">
              <a:avLst/>
            </a:prstGeom>
          </p:spPr>
          <p:txBody>
            <a:bodyPr lIns="50800" tIns="50800" rIns="50800" bIns="50800" rtlCol="0" anchor="ctr"/>
            <a:lstStyle/>
            <a:p>
              <a:pPr algn="ctr">
                <a:lnSpc>
                  <a:spcPts val="2783"/>
                </a:lnSpc>
              </a:pPr>
              <a:endParaRPr/>
            </a:p>
          </p:txBody>
        </p:sp>
      </p:grpSp>
      <p:sp>
        <p:nvSpPr>
          <p:cNvPr id="6" name="TextBox 6"/>
          <p:cNvSpPr txBox="1"/>
          <p:nvPr/>
        </p:nvSpPr>
        <p:spPr>
          <a:xfrm>
            <a:off x="5179153" y="8274242"/>
            <a:ext cx="9304337" cy="1184520"/>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Medium"/>
                <a:ea typeface="Raleway Medium"/>
                <a:cs typeface="Raleway Medium"/>
                <a:sym typeface="Raleway Medium"/>
              </a:rPr>
              <a:t>Transformer đạt độ chính xác cao nhưng chi phí tính toán rất lớn. RTMPose thay thế Transformer nặng nề bằng cơ chế Self-attention (GAU) gọn nhẹ kết hợp với SimCC, giúp nắm bắt sự phụ thuộc giữa các điểm khớp mà vẫn đảm bảo tốc độ thời gian thực</a:t>
            </a:r>
          </a:p>
        </p:txBody>
      </p:sp>
      <p:grpSp>
        <p:nvGrpSpPr>
          <p:cNvPr id="7" name="Group 7"/>
          <p:cNvGrpSpPr/>
          <p:nvPr/>
        </p:nvGrpSpPr>
        <p:grpSpPr>
          <a:xfrm>
            <a:off x="5244033" y="7687246"/>
            <a:ext cx="586996" cy="58699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9FE5FF">
                    <a:alpha val="100000"/>
                  </a:srgbClr>
                </a:gs>
                <a:gs pos="100000">
                  <a:srgbClr val="6F6296">
                    <a:alpha val="0"/>
                  </a:srgbClr>
                </a:gs>
              </a:gsLst>
              <a:lin ang="0"/>
            </a:gra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783"/>
                </a:lnSpc>
              </a:pPr>
              <a:endParaRPr/>
            </a:p>
          </p:txBody>
        </p:sp>
      </p:grpSp>
      <p:sp>
        <p:nvSpPr>
          <p:cNvPr id="10" name="Freeform 10"/>
          <p:cNvSpPr/>
          <p:nvPr/>
        </p:nvSpPr>
        <p:spPr>
          <a:xfrm>
            <a:off x="488515" y="1794438"/>
            <a:ext cx="10685028" cy="5506501"/>
          </a:xfrm>
          <a:custGeom>
            <a:avLst/>
            <a:gdLst/>
            <a:ahLst/>
            <a:cxnLst/>
            <a:rect l="l" t="t" r="r" b="b"/>
            <a:pathLst>
              <a:path w="10685028" h="5506501">
                <a:moveTo>
                  <a:pt x="0" y="0"/>
                </a:moveTo>
                <a:lnTo>
                  <a:pt x="10685028" y="0"/>
                </a:lnTo>
                <a:lnTo>
                  <a:pt x="10685028" y="5506501"/>
                </a:lnTo>
                <a:lnTo>
                  <a:pt x="0" y="5506501"/>
                </a:lnTo>
                <a:lnTo>
                  <a:pt x="0" y="0"/>
                </a:lnTo>
                <a:close/>
              </a:path>
            </a:pathLst>
          </a:custGeom>
          <a:blipFill>
            <a:blip r:embed="rId4"/>
            <a:stretch>
              <a:fillRect/>
            </a:stretch>
          </a:blipFill>
        </p:spPr>
        <p:txBody>
          <a:bodyPr/>
          <a:lstStyle/>
          <a:p>
            <a:endParaRPr lang="en-US"/>
          </a:p>
        </p:txBody>
      </p:sp>
      <p:sp>
        <p:nvSpPr>
          <p:cNvPr id="11" name="Freeform 11"/>
          <p:cNvSpPr/>
          <p:nvPr/>
        </p:nvSpPr>
        <p:spPr>
          <a:xfrm>
            <a:off x="12117228" y="1794438"/>
            <a:ext cx="5142072" cy="5506501"/>
          </a:xfrm>
          <a:custGeom>
            <a:avLst/>
            <a:gdLst/>
            <a:ahLst/>
            <a:cxnLst/>
            <a:rect l="l" t="t" r="r" b="b"/>
            <a:pathLst>
              <a:path w="5142072" h="5506501">
                <a:moveTo>
                  <a:pt x="0" y="0"/>
                </a:moveTo>
                <a:lnTo>
                  <a:pt x="5142072" y="0"/>
                </a:lnTo>
                <a:lnTo>
                  <a:pt x="5142072" y="5506501"/>
                </a:lnTo>
                <a:lnTo>
                  <a:pt x="0" y="5506501"/>
                </a:lnTo>
                <a:lnTo>
                  <a:pt x="0" y="0"/>
                </a:lnTo>
                <a:close/>
              </a:path>
            </a:pathLst>
          </a:custGeom>
          <a:blipFill>
            <a:blip r:embed="rId5"/>
            <a:stretch>
              <a:fillRect l="-993" r="-993"/>
            </a:stretch>
          </a:blipFill>
        </p:spPr>
        <p:txBody>
          <a:bodyPr/>
          <a:lstStyle/>
          <a:p>
            <a:endParaRPr lang="en-US"/>
          </a:p>
        </p:txBody>
      </p:sp>
      <p:sp>
        <p:nvSpPr>
          <p:cNvPr id="12" name="TextBox 12"/>
          <p:cNvSpPr txBox="1"/>
          <p:nvPr/>
        </p:nvSpPr>
        <p:spPr>
          <a:xfrm>
            <a:off x="16630080" y="1189894"/>
            <a:ext cx="990604" cy="291723"/>
          </a:xfrm>
          <a:prstGeom prst="rect">
            <a:avLst/>
          </a:prstGeom>
        </p:spPr>
        <p:txBody>
          <a:bodyPr lIns="0" tIns="0" rIns="0" bIns="0" rtlCol="0" anchor="t">
            <a:spAutoFit/>
          </a:bodyPr>
          <a:lstStyle/>
          <a:p>
            <a:pPr algn="l">
              <a:lnSpc>
                <a:spcPts val="2227"/>
              </a:lnSpc>
              <a:spcBef>
                <a:spcPct val="0"/>
              </a:spcBef>
            </a:pPr>
            <a:r>
              <a:rPr lang="en-US" sz="1920" b="1" spc="199">
                <a:solidFill>
                  <a:srgbClr val="FFFFFF"/>
                </a:solidFill>
                <a:latin typeface="Montserrat Medium"/>
                <a:ea typeface="Montserrat Medium"/>
                <a:cs typeface="Montserrat Medium"/>
                <a:sym typeface="Montserrat Medium"/>
              </a:rPr>
              <a:t>09/34</a:t>
            </a:r>
          </a:p>
        </p:txBody>
      </p:sp>
      <p:sp>
        <p:nvSpPr>
          <p:cNvPr id="13" name="TextBox 13"/>
          <p:cNvSpPr txBox="1"/>
          <p:nvPr/>
        </p:nvSpPr>
        <p:spPr>
          <a:xfrm>
            <a:off x="5831029" y="7828821"/>
            <a:ext cx="3684262" cy="303846"/>
          </a:xfrm>
          <a:prstGeom prst="rect">
            <a:avLst/>
          </a:prstGeom>
        </p:spPr>
        <p:txBody>
          <a:bodyPr lIns="0" tIns="0" rIns="0" bIns="0" rtlCol="0" anchor="t">
            <a:spAutoFit/>
          </a:bodyPr>
          <a:lstStyle/>
          <a:p>
            <a:pPr algn="l">
              <a:lnSpc>
                <a:spcPts val="2349"/>
              </a:lnSpc>
              <a:spcBef>
                <a:spcPct val="0"/>
              </a:spcBef>
            </a:pPr>
            <a:r>
              <a:rPr lang="en-US" sz="2025" b="1">
                <a:solidFill>
                  <a:srgbClr val="FFFFFF"/>
                </a:solidFill>
                <a:latin typeface="Raleway Ultra-Bold"/>
                <a:ea typeface="Raleway Ultra-Bold"/>
                <a:cs typeface="Raleway Ultra-Bold"/>
                <a:sym typeface="Raleway Ultra-Bold"/>
              </a:rPr>
              <a:t>Vision Transformers: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1122</Words>
  <Application>Microsoft Office PowerPoint</Application>
  <PresentationFormat>Custom</PresentationFormat>
  <Paragraphs>199</Paragraphs>
  <Slides>34</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Raleway Bold</vt:lpstr>
      <vt:lpstr>Raleway Light</vt:lpstr>
      <vt:lpstr>Raleway Medium</vt:lpstr>
      <vt:lpstr>Arial</vt:lpstr>
      <vt:lpstr>Calibri</vt:lpstr>
      <vt:lpstr>Montserrat Medium</vt:lpstr>
      <vt:lpstr>Antonio Ultra-Bold</vt:lpstr>
      <vt:lpstr>Raleway</vt:lpstr>
      <vt:lpstr>Montserrat Bold</vt:lpstr>
      <vt:lpstr>Antonio Light</vt:lpstr>
      <vt:lpstr>Raleway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3</dc:title>
  <cp:lastModifiedBy>PHAN HOÀNG QUANG NGHỊ</cp:lastModifiedBy>
  <cp:revision>2</cp:revision>
  <dcterms:created xsi:type="dcterms:W3CDTF">2006-08-16T00:00:00Z</dcterms:created>
  <dcterms:modified xsi:type="dcterms:W3CDTF">2025-11-29T16:29:14Z</dcterms:modified>
  <dc:identifier>DAG5ZrFuQf8</dc:identifier>
</cp:coreProperties>
</file>